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31" Type="http://schemas.openxmlformats.org/officeDocument/2006/relationships/slide" Target="slides/slide26.xml"/><Relationship Id="rId75" Type="http://schemas.openxmlformats.org/officeDocument/2006/relationships/slide" Target="slides/slide70.xml"/><Relationship Id="rId30" Type="http://schemas.openxmlformats.org/officeDocument/2006/relationships/slide" Target="slides/slide25.xml"/><Relationship Id="rId74" Type="http://schemas.openxmlformats.org/officeDocument/2006/relationships/slide" Target="slides/slide69.xml"/><Relationship Id="rId33" Type="http://schemas.openxmlformats.org/officeDocument/2006/relationships/slide" Target="slides/slide28.xml"/><Relationship Id="rId77" Type="http://schemas.openxmlformats.org/officeDocument/2006/relationships/slide" Target="slides/slide72.xml"/><Relationship Id="rId32" Type="http://schemas.openxmlformats.org/officeDocument/2006/relationships/slide" Target="slides/slide27.xml"/><Relationship Id="rId76" Type="http://schemas.openxmlformats.org/officeDocument/2006/relationships/slide" Target="slides/slide71.xml"/><Relationship Id="rId35" Type="http://schemas.openxmlformats.org/officeDocument/2006/relationships/slide" Target="slides/slide30.xml"/><Relationship Id="rId79" Type="http://schemas.openxmlformats.org/officeDocument/2006/relationships/slide" Target="slides/slide74.xml"/><Relationship Id="rId34" Type="http://schemas.openxmlformats.org/officeDocument/2006/relationships/slide" Target="slides/slide29.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slide" Target="slides/slide61.xml"/><Relationship Id="rId21" Type="http://schemas.openxmlformats.org/officeDocument/2006/relationships/slide" Target="slides/slide16.xml"/><Relationship Id="rId65" Type="http://schemas.openxmlformats.org/officeDocument/2006/relationships/slide" Target="slides/slide60.xml"/><Relationship Id="rId24" Type="http://schemas.openxmlformats.org/officeDocument/2006/relationships/slide" Target="slides/slide19.xml"/><Relationship Id="rId68" Type="http://schemas.openxmlformats.org/officeDocument/2006/relationships/slide" Target="slides/slide63.xml"/><Relationship Id="rId23" Type="http://schemas.openxmlformats.org/officeDocument/2006/relationships/slide" Target="slides/slide18.xml"/><Relationship Id="rId67" Type="http://schemas.openxmlformats.org/officeDocument/2006/relationships/slide" Target="slides/slide62.xml"/><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slide" Target="slides/slide64.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867c3bc66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867c3bc66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a051ab91d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a051ab91d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a051ab91d7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a051ab91d7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a051ab91d7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a051ab91d7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a051ab91d7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a051ab91d7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a051ab91d7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a051ab91d7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a051ab91d7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a051ab91d7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a051ab91d7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a051ab91d7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9c1058c870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9c1058c870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9c1058c870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9c1058c870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9c1058c870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9c1058c870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g867c3bc66d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867c3bc66d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9c1058c870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9c1058c870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ad94b3f659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ad94b3f659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ad94b3f659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ad94b3f659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ad94b3f659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ad94b3f659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ad94b3f659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ad94b3f659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ad94b3f659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ad94b3f659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ad94b3f659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ad94b3f659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ad94b3f659_0_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ad94b3f659_0_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ad94b3f659_0_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ad94b3f659_0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ad94b3f659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ad94b3f659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g867c3bc66d_0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867c3bc66d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ad94b3f659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ad94b3f659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ad94b3f659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ad94b3f659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ad94b3f659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3" name="Google Shape;393;gad94b3f659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ad94b3f659_0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5" name="Google Shape;405;gad94b3f659_0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gad94b3f659_0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6" name="Google Shape;416;gad94b3f659_0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gad94b3f659_0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8" name="Google Shape;428;gad94b3f659_0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ad94b3f659_0_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9" name="Google Shape;439;gad94b3f659_0_2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gad94b3f659_0_2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0" name="Google Shape;450;gad94b3f659_0_2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gad94b3f659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0" name="Google Shape;460;gad94b3f659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gad94b3f659_0_2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0" name="Google Shape;470;gad94b3f659_0_2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867c3bc66d_0_2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867c3bc66d_0_2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ga3de3cf6d9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0" name="Google Shape;480;ga3de3cf6d9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g9c1058c870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0" name="Google Shape;490;g9c1058c870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ga3de3cf6d9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0" name="Google Shape;500;ga3de3cf6d9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ga3de3cf6d9_0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1" name="Google Shape;511;ga3de3cf6d9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gad94b3f659_0_2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1" name="Google Shape;521;gad94b3f659_0_2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 name="Shape 529"/>
        <p:cNvGrpSpPr/>
        <p:nvPr/>
      </p:nvGrpSpPr>
      <p:grpSpPr>
        <a:xfrm>
          <a:off x="0" y="0"/>
          <a:ext cx="0" cy="0"/>
          <a:chOff x="0" y="0"/>
          <a:chExt cx="0" cy="0"/>
        </a:xfrm>
      </p:grpSpPr>
      <p:sp>
        <p:nvSpPr>
          <p:cNvPr id="530" name="Google Shape;530;ga3de3cf6d9_0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1" name="Google Shape;531;ga3de3cf6d9_0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 name="Shape 539"/>
        <p:cNvGrpSpPr/>
        <p:nvPr/>
      </p:nvGrpSpPr>
      <p:grpSpPr>
        <a:xfrm>
          <a:off x="0" y="0"/>
          <a:ext cx="0" cy="0"/>
          <a:chOff x="0" y="0"/>
          <a:chExt cx="0" cy="0"/>
        </a:xfrm>
      </p:grpSpPr>
      <p:sp>
        <p:nvSpPr>
          <p:cNvPr id="540" name="Google Shape;540;gad94b3f659_0_3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1" name="Google Shape;541;gad94b3f659_0_3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9" name="Shape 549"/>
        <p:cNvGrpSpPr/>
        <p:nvPr/>
      </p:nvGrpSpPr>
      <p:grpSpPr>
        <a:xfrm>
          <a:off x="0" y="0"/>
          <a:ext cx="0" cy="0"/>
          <a:chOff x="0" y="0"/>
          <a:chExt cx="0" cy="0"/>
        </a:xfrm>
      </p:grpSpPr>
      <p:sp>
        <p:nvSpPr>
          <p:cNvPr id="550" name="Google Shape;550;ga3de3cf6d9_0_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1" name="Google Shape;551;ga3de3cf6d9_0_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 name="Shape 559"/>
        <p:cNvGrpSpPr/>
        <p:nvPr/>
      </p:nvGrpSpPr>
      <p:grpSpPr>
        <a:xfrm>
          <a:off x="0" y="0"/>
          <a:ext cx="0" cy="0"/>
          <a:chOff x="0" y="0"/>
          <a:chExt cx="0" cy="0"/>
        </a:xfrm>
      </p:grpSpPr>
      <p:sp>
        <p:nvSpPr>
          <p:cNvPr id="560" name="Google Shape;560;gad94b3f659_0_3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1" name="Google Shape;561;gad94b3f659_0_3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9" name="Shape 569"/>
        <p:cNvGrpSpPr/>
        <p:nvPr/>
      </p:nvGrpSpPr>
      <p:grpSpPr>
        <a:xfrm>
          <a:off x="0" y="0"/>
          <a:ext cx="0" cy="0"/>
          <a:chOff x="0" y="0"/>
          <a:chExt cx="0" cy="0"/>
        </a:xfrm>
      </p:grpSpPr>
      <p:sp>
        <p:nvSpPr>
          <p:cNvPr id="570" name="Google Shape;570;g9c1058c870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1" name="Google Shape;571;g9c1058c870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867c3bc66d_0_2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867c3bc66d_0_2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3" name="Shape 593"/>
        <p:cNvGrpSpPr/>
        <p:nvPr/>
      </p:nvGrpSpPr>
      <p:grpSpPr>
        <a:xfrm>
          <a:off x="0" y="0"/>
          <a:ext cx="0" cy="0"/>
          <a:chOff x="0" y="0"/>
          <a:chExt cx="0" cy="0"/>
        </a:xfrm>
      </p:grpSpPr>
      <p:sp>
        <p:nvSpPr>
          <p:cNvPr id="594" name="Google Shape;594;ga3de3cf6d9_0_2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5" name="Google Shape;595;ga3de3cf6d9_0_2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3" name="Shape 603"/>
        <p:cNvGrpSpPr/>
        <p:nvPr/>
      </p:nvGrpSpPr>
      <p:grpSpPr>
        <a:xfrm>
          <a:off x="0" y="0"/>
          <a:ext cx="0" cy="0"/>
          <a:chOff x="0" y="0"/>
          <a:chExt cx="0" cy="0"/>
        </a:xfrm>
      </p:grpSpPr>
      <p:sp>
        <p:nvSpPr>
          <p:cNvPr id="604" name="Google Shape;604;ga3de3cf6d9_0_3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5" name="Google Shape;605;ga3de3cf6d9_0_3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2" name="Shape 612"/>
        <p:cNvGrpSpPr/>
        <p:nvPr/>
      </p:nvGrpSpPr>
      <p:grpSpPr>
        <a:xfrm>
          <a:off x="0" y="0"/>
          <a:ext cx="0" cy="0"/>
          <a:chOff x="0" y="0"/>
          <a:chExt cx="0" cy="0"/>
        </a:xfrm>
      </p:grpSpPr>
      <p:sp>
        <p:nvSpPr>
          <p:cNvPr id="613" name="Google Shape;613;ga3de3cf6d9_0_3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4" name="Google Shape;614;ga3de3cf6d9_0_3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4" name="Shape 624"/>
        <p:cNvGrpSpPr/>
        <p:nvPr/>
      </p:nvGrpSpPr>
      <p:grpSpPr>
        <a:xfrm>
          <a:off x="0" y="0"/>
          <a:ext cx="0" cy="0"/>
          <a:chOff x="0" y="0"/>
          <a:chExt cx="0" cy="0"/>
        </a:xfrm>
      </p:grpSpPr>
      <p:sp>
        <p:nvSpPr>
          <p:cNvPr id="625" name="Google Shape;625;g9c1058c870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6" name="Google Shape;626;g9c1058c870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3" name="Shape 633"/>
        <p:cNvGrpSpPr/>
        <p:nvPr/>
      </p:nvGrpSpPr>
      <p:grpSpPr>
        <a:xfrm>
          <a:off x="0" y="0"/>
          <a:ext cx="0" cy="0"/>
          <a:chOff x="0" y="0"/>
          <a:chExt cx="0" cy="0"/>
        </a:xfrm>
      </p:grpSpPr>
      <p:sp>
        <p:nvSpPr>
          <p:cNvPr id="634" name="Google Shape;634;ga3de3cf6d9_0_3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5" name="Google Shape;635;ga3de3cf6d9_0_3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3" name="Shape 643"/>
        <p:cNvGrpSpPr/>
        <p:nvPr/>
      </p:nvGrpSpPr>
      <p:grpSpPr>
        <a:xfrm>
          <a:off x="0" y="0"/>
          <a:ext cx="0" cy="0"/>
          <a:chOff x="0" y="0"/>
          <a:chExt cx="0" cy="0"/>
        </a:xfrm>
      </p:grpSpPr>
      <p:sp>
        <p:nvSpPr>
          <p:cNvPr id="644" name="Google Shape;644;ga3de3cf6d9_0_3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5" name="Google Shape;645;ga3de3cf6d9_0_3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2" name="Shape 652"/>
        <p:cNvGrpSpPr/>
        <p:nvPr/>
      </p:nvGrpSpPr>
      <p:grpSpPr>
        <a:xfrm>
          <a:off x="0" y="0"/>
          <a:ext cx="0" cy="0"/>
          <a:chOff x="0" y="0"/>
          <a:chExt cx="0" cy="0"/>
        </a:xfrm>
      </p:grpSpPr>
      <p:sp>
        <p:nvSpPr>
          <p:cNvPr id="653" name="Google Shape;653;ga3de3cf6d9_0_3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4" name="Google Shape;654;ga3de3cf6d9_0_3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1" name="Shape 661"/>
        <p:cNvGrpSpPr/>
        <p:nvPr/>
      </p:nvGrpSpPr>
      <p:grpSpPr>
        <a:xfrm>
          <a:off x="0" y="0"/>
          <a:ext cx="0" cy="0"/>
          <a:chOff x="0" y="0"/>
          <a:chExt cx="0" cy="0"/>
        </a:xfrm>
      </p:grpSpPr>
      <p:sp>
        <p:nvSpPr>
          <p:cNvPr id="662" name="Google Shape;662;ga3de3cf6d9_0_3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3" name="Google Shape;663;ga3de3cf6d9_0_3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0" name="Shape 670"/>
        <p:cNvGrpSpPr/>
        <p:nvPr/>
      </p:nvGrpSpPr>
      <p:grpSpPr>
        <a:xfrm>
          <a:off x="0" y="0"/>
          <a:ext cx="0" cy="0"/>
          <a:chOff x="0" y="0"/>
          <a:chExt cx="0" cy="0"/>
        </a:xfrm>
      </p:grpSpPr>
      <p:sp>
        <p:nvSpPr>
          <p:cNvPr id="671" name="Google Shape;671;ga3de3cf6d9_0_3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2" name="Google Shape;672;ga3de3cf6d9_0_3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9" name="Shape 679"/>
        <p:cNvGrpSpPr/>
        <p:nvPr/>
      </p:nvGrpSpPr>
      <p:grpSpPr>
        <a:xfrm>
          <a:off x="0" y="0"/>
          <a:ext cx="0" cy="0"/>
          <a:chOff x="0" y="0"/>
          <a:chExt cx="0" cy="0"/>
        </a:xfrm>
      </p:grpSpPr>
      <p:sp>
        <p:nvSpPr>
          <p:cNvPr id="680" name="Google Shape;680;gad94b3f659_0_3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1" name="Google Shape;681;gad94b3f659_0_3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867c3bc66d_0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867c3bc66d_0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8" name="Shape 688"/>
        <p:cNvGrpSpPr/>
        <p:nvPr/>
      </p:nvGrpSpPr>
      <p:grpSpPr>
        <a:xfrm>
          <a:off x="0" y="0"/>
          <a:ext cx="0" cy="0"/>
          <a:chOff x="0" y="0"/>
          <a:chExt cx="0" cy="0"/>
        </a:xfrm>
      </p:grpSpPr>
      <p:sp>
        <p:nvSpPr>
          <p:cNvPr id="689" name="Google Shape;689;gad94b3f659_0_3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0" name="Google Shape;690;gad94b3f659_0_3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7" name="Shape 697"/>
        <p:cNvGrpSpPr/>
        <p:nvPr/>
      </p:nvGrpSpPr>
      <p:grpSpPr>
        <a:xfrm>
          <a:off x="0" y="0"/>
          <a:ext cx="0" cy="0"/>
          <a:chOff x="0" y="0"/>
          <a:chExt cx="0" cy="0"/>
        </a:xfrm>
      </p:grpSpPr>
      <p:sp>
        <p:nvSpPr>
          <p:cNvPr id="698" name="Google Shape;698;gad94b3f659_0_3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9" name="Google Shape;699;gad94b3f659_0_3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6" name="Shape 706"/>
        <p:cNvGrpSpPr/>
        <p:nvPr/>
      </p:nvGrpSpPr>
      <p:grpSpPr>
        <a:xfrm>
          <a:off x="0" y="0"/>
          <a:ext cx="0" cy="0"/>
          <a:chOff x="0" y="0"/>
          <a:chExt cx="0" cy="0"/>
        </a:xfrm>
      </p:grpSpPr>
      <p:sp>
        <p:nvSpPr>
          <p:cNvPr id="707" name="Google Shape;707;ga3de3cf6d9_0_2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8" name="Google Shape;708;ga3de3cf6d9_0_2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5" name="Shape 715"/>
        <p:cNvGrpSpPr/>
        <p:nvPr/>
      </p:nvGrpSpPr>
      <p:grpSpPr>
        <a:xfrm>
          <a:off x="0" y="0"/>
          <a:ext cx="0" cy="0"/>
          <a:chOff x="0" y="0"/>
          <a:chExt cx="0" cy="0"/>
        </a:xfrm>
      </p:grpSpPr>
      <p:sp>
        <p:nvSpPr>
          <p:cNvPr id="716" name="Google Shape;716;g9c1058c870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7" name="Google Shape;717;g9c1058c870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4" name="Shape 724"/>
        <p:cNvGrpSpPr/>
        <p:nvPr/>
      </p:nvGrpSpPr>
      <p:grpSpPr>
        <a:xfrm>
          <a:off x="0" y="0"/>
          <a:ext cx="0" cy="0"/>
          <a:chOff x="0" y="0"/>
          <a:chExt cx="0" cy="0"/>
        </a:xfrm>
      </p:grpSpPr>
      <p:sp>
        <p:nvSpPr>
          <p:cNvPr id="725" name="Google Shape;725;g9c1058c870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6" name="Google Shape;726;g9c1058c870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3" name="Shape 733"/>
        <p:cNvGrpSpPr/>
        <p:nvPr/>
      </p:nvGrpSpPr>
      <p:grpSpPr>
        <a:xfrm>
          <a:off x="0" y="0"/>
          <a:ext cx="0" cy="0"/>
          <a:chOff x="0" y="0"/>
          <a:chExt cx="0" cy="0"/>
        </a:xfrm>
      </p:grpSpPr>
      <p:sp>
        <p:nvSpPr>
          <p:cNvPr id="734" name="Google Shape;734;g9c1058c870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5" name="Google Shape;735;g9c1058c870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2" name="Shape 742"/>
        <p:cNvGrpSpPr/>
        <p:nvPr/>
      </p:nvGrpSpPr>
      <p:grpSpPr>
        <a:xfrm>
          <a:off x="0" y="0"/>
          <a:ext cx="0" cy="0"/>
          <a:chOff x="0" y="0"/>
          <a:chExt cx="0" cy="0"/>
        </a:xfrm>
      </p:grpSpPr>
      <p:sp>
        <p:nvSpPr>
          <p:cNvPr id="743" name="Google Shape;743;g9c1058c870_0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4" name="Google Shape;744;g9c1058c870_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1" name="Shape 751"/>
        <p:cNvGrpSpPr/>
        <p:nvPr/>
      </p:nvGrpSpPr>
      <p:grpSpPr>
        <a:xfrm>
          <a:off x="0" y="0"/>
          <a:ext cx="0" cy="0"/>
          <a:chOff x="0" y="0"/>
          <a:chExt cx="0" cy="0"/>
        </a:xfrm>
      </p:grpSpPr>
      <p:sp>
        <p:nvSpPr>
          <p:cNvPr id="752" name="Google Shape;752;gad94b3f659_0_2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3" name="Google Shape;753;gad94b3f659_0_2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0" name="Shape 760"/>
        <p:cNvGrpSpPr/>
        <p:nvPr/>
      </p:nvGrpSpPr>
      <p:grpSpPr>
        <a:xfrm>
          <a:off x="0" y="0"/>
          <a:ext cx="0" cy="0"/>
          <a:chOff x="0" y="0"/>
          <a:chExt cx="0" cy="0"/>
        </a:xfrm>
      </p:grpSpPr>
      <p:sp>
        <p:nvSpPr>
          <p:cNvPr id="761" name="Google Shape;761;gad94b3f659_0_4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2" name="Google Shape;762;gad94b3f659_0_4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9" name="Shape 769"/>
        <p:cNvGrpSpPr/>
        <p:nvPr/>
      </p:nvGrpSpPr>
      <p:grpSpPr>
        <a:xfrm>
          <a:off x="0" y="0"/>
          <a:ext cx="0" cy="0"/>
          <a:chOff x="0" y="0"/>
          <a:chExt cx="0" cy="0"/>
        </a:xfrm>
      </p:grpSpPr>
      <p:sp>
        <p:nvSpPr>
          <p:cNvPr id="770" name="Google Shape;770;gad94b3f659_0_4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1" name="Google Shape;771;gad94b3f659_0_4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867c3bc66d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867c3bc66d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8" name="Shape 778"/>
        <p:cNvGrpSpPr/>
        <p:nvPr/>
      </p:nvGrpSpPr>
      <p:grpSpPr>
        <a:xfrm>
          <a:off x="0" y="0"/>
          <a:ext cx="0" cy="0"/>
          <a:chOff x="0" y="0"/>
          <a:chExt cx="0" cy="0"/>
        </a:xfrm>
      </p:grpSpPr>
      <p:sp>
        <p:nvSpPr>
          <p:cNvPr id="779" name="Google Shape;779;gad94b3f659_0_4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0" name="Google Shape;780;gad94b3f659_0_4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7" name="Shape 787"/>
        <p:cNvGrpSpPr/>
        <p:nvPr/>
      </p:nvGrpSpPr>
      <p:grpSpPr>
        <a:xfrm>
          <a:off x="0" y="0"/>
          <a:ext cx="0" cy="0"/>
          <a:chOff x="0" y="0"/>
          <a:chExt cx="0" cy="0"/>
        </a:xfrm>
      </p:grpSpPr>
      <p:sp>
        <p:nvSpPr>
          <p:cNvPr id="788" name="Google Shape;788;gad94b3f659_0_4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9" name="Google Shape;789;gad94b3f659_0_4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6" name="Shape 796"/>
        <p:cNvGrpSpPr/>
        <p:nvPr/>
      </p:nvGrpSpPr>
      <p:grpSpPr>
        <a:xfrm>
          <a:off x="0" y="0"/>
          <a:ext cx="0" cy="0"/>
          <a:chOff x="0" y="0"/>
          <a:chExt cx="0" cy="0"/>
        </a:xfrm>
      </p:grpSpPr>
      <p:sp>
        <p:nvSpPr>
          <p:cNvPr id="797" name="Google Shape;797;gad94b3f659_0_4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8" name="Google Shape;798;gad94b3f659_0_4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5" name="Shape 805"/>
        <p:cNvGrpSpPr/>
        <p:nvPr/>
      </p:nvGrpSpPr>
      <p:grpSpPr>
        <a:xfrm>
          <a:off x="0" y="0"/>
          <a:ext cx="0" cy="0"/>
          <a:chOff x="0" y="0"/>
          <a:chExt cx="0" cy="0"/>
        </a:xfrm>
      </p:grpSpPr>
      <p:sp>
        <p:nvSpPr>
          <p:cNvPr id="806" name="Google Shape;806;gad94b3f659_0_4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7" name="Google Shape;807;gad94b3f659_0_4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4" name="Shape 814"/>
        <p:cNvGrpSpPr/>
        <p:nvPr/>
      </p:nvGrpSpPr>
      <p:grpSpPr>
        <a:xfrm>
          <a:off x="0" y="0"/>
          <a:ext cx="0" cy="0"/>
          <a:chOff x="0" y="0"/>
          <a:chExt cx="0" cy="0"/>
        </a:xfrm>
      </p:grpSpPr>
      <p:sp>
        <p:nvSpPr>
          <p:cNvPr id="815" name="Google Shape;815;gad94b3f659_0_4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6" name="Google Shape;816;gad94b3f659_0_4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3" name="Shape 823"/>
        <p:cNvGrpSpPr/>
        <p:nvPr/>
      </p:nvGrpSpPr>
      <p:grpSpPr>
        <a:xfrm>
          <a:off x="0" y="0"/>
          <a:ext cx="0" cy="0"/>
          <a:chOff x="0" y="0"/>
          <a:chExt cx="0" cy="0"/>
        </a:xfrm>
      </p:grpSpPr>
      <p:sp>
        <p:nvSpPr>
          <p:cNvPr id="824" name="Google Shape;824;gad94b3f659_0_4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5" name="Google Shape;825;gad94b3f659_0_4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2" name="Shape 832"/>
        <p:cNvGrpSpPr/>
        <p:nvPr/>
      </p:nvGrpSpPr>
      <p:grpSpPr>
        <a:xfrm>
          <a:off x="0" y="0"/>
          <a:ext cx="0" cy="0"/>
          <a:chOff x="0" y="0"/>
          <a:chExt cx="0" cy="0"/>
        </a:xfrm>
      </p:grpSpPr>
      <p:sp>
        <p:nvSpPr>
          <p:cNvPr id="833" name="Google Shape;833;gad94b3f659_0_4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4" name="Google Shape;834;gad94b3f659_0_4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1" name="Shape 841"/>
        <p:cNvGrpSpPr/>
        <p:nvPr/>
      </p:nvGrpSpPr>
      <p:grpSpPr>
        <a:xfrm>
          <a:off x="0" y="0"/>
          <a:ext cx="0" cy="0"/>
          <a:chOff x="0" y="0"/>
          <a:chExt cx="0" cy="0"/>
        </a:xfrm>
      </p:grpSpPr>
      <p:sp>
        <p:nvSpPr>
          <p:cNvPr id="842" name="Google Shape;842;g867c3bc66d_0_3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3" name="Google Shape;843;g867c3bc66d_0_3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9c1058c870_0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9c1058c870_0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9c1058c870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9c1058c870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2.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2.png"/><Relationship Id="rId4" Type="http://schemas.openxmlformats.org/officeDocument/2006/relationships/image" Target="../media/image19.png"/><Relationship Id="rId5" Type="http://schemas.openxmlformats.org/officeDocument/2006/relationships/image" Target="../media/image1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2.png"/><Relationship Id="rId4" Type="http://schemas.openxmlformats.org/officeDocument/2006/relationships/image" Target="../media/image18.png"/><Relationship Id="rId5" Type="http://schemas.openxmlformats.org/officeDocument/2006/relationships/image" Target="../media/image2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2.png"/><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2.png"/><Relationship Id="rId4" Type="http://schemas.openxmlformats.org/officeDocument/2006/relationships/image" Target="../media/image3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2.png"/><Relationship Id="rId4" Type="http://schemas.openxmlformats.org/officeDocument/2006/relationships/image" Target="../media/image30.png"/><Relationship Id="rId5" Type="http://schemas.openxmlformats.org/officeDocument/2006/relationships/image" Target="../media/image2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2.png"/><Relationship Id="rId4" Type="http://schemas.openxmlformats.org/officeDocument/2006/relationships/image" Target="../media/image26.png"/><Relationship Id="rId5" Type="http://schemas.openxmlformats.org/officeDocument/2006/relationships/image" Target="../media/image2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2.png"/><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2.png"/><Relationship Id="rId4" Type="http://schemas.openxmlformats.org/officeDocument/2006/relationships/image" Target="../media/image21.png"/><Relationship Id="rId5" Type="http://schemas.openxmlformats.org/officeDocument/2006/relationships/image" Target="../media/image24.png"/><Relationship Id="rId6" Type="http://schemas.openxmlformats.org/officeDocument/2006/relationships/image" Target="../media/image27.png"/><Relationship Id="rId7" Type="http://schemas.openxmlformats.org/officeDocument/2006/relationships/image" Target="../media/image20.png"/><Relationship Id="rId8" Type="http://schemas.openxmlformats.org/officeDocument/2006/relationships/image" Target="../media/image3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2.png"/><Relationship Id="rId4" Type="http://schemas.openxmlformats.org/officeDocument/2006/relationships/image" Target="../media/image17.png"/><Relationship Id="rId5" Type="http://schemas.openxmlformats.org/officeDocument/2006/relationships/image" Target="../media/image2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2.png"/><Relationship Id="rId4" Type="http://schemas.openxmlformats.org/officeDocument/2006/relationships/image" Target="../media/image33.png"/><Relationship Id="rId5" Type="http://schemas.openxmlformats.org/officeDocument/2006/relationships/image" Target="../media/image3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2.png"/><Relationship Id="rId4" Type="http://schemas.openxmlformats.org/officeDocument/2006/relationships/image" Target="../media/image3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2.png"/><Relationship Id="rId4" Type="http://schemas.openxmlformats.org/officeDocument/2006/relationships/image" Target="../media/image31.png"/><Relationship Id="rId5" Type="http://schemas.openxmlformats.org/officeDocument/2006/relationships/image" Target="../media/image4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2.png"/><Relationship Id="rId4" Type="http://schemas.openxmlformats.org/officeDocument/2006/relationships/image" Target="../media/image3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2.png"/><Relationship Id="rId4" Type="http://schemas.openxmlformats.org/officeDocument/2006/relationships/image" Target="../media/image36.png"/><Relationship Id="rId5" Type="http://schemas.openxmlformats.org/officeDocument/2006/relationships/image" Target="../media/image3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2.png"/><Relationship Id="rId4" Type="http://schemas.openxmlformats.org/officeDocument/2006/relationships/image" Target="../media/image4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12.png"/><Relationship Id="rId4" Type="http://schemas.openxmlformats.org/officeDocument/2006/relationships/image" Target="../media/image49.png"/><Relationship Id="rId5" Type="http://schemas.openxmlformats.org/officeDocument/2006/relationships/image" Target="../media/image4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12.png"/><Relationship Id="rId4" Type="http://schemas.openxmlformats.org/officeDocument/2006/relationships/image" Target="../media/image4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12.png"/><Relationship Id="rId4" Type="http://schemas.openxmlformats.org/officeDocument/2006/relationships/image" Target="../media/image51.png"/><Relationship Id="rId5" Type="http://schemas.openxmlformats.org/officeDocument/2006/relationships/image" Target="../media/image3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2.png"/><Relationship Id="rId4" Type="http://schemas.openxmlformats.org/officeDocument/2006/relationships/image" Target="../media/image1.png"/><Relationship Id="rId5" Type="http://schemas.openxmlformats.org/officeDocument/2006/relationships/image" Target="../media/image8.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12.png"/><Relationship Id="rId4" Type="http://schemas.openxmlformats.org/officeDocument/2006/relationships/image" Target="../media/image46.png"/><Relationship Id="rId5" Type="http://schemas.openxmlformats.org/officeDocument/2006/relationships/image" Target="../media/image4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12.png"/><Relationship Id="rId4" Type="http://schemas.openxmlformats.org/officeDocument/2006/relationships/image" Target="../media/image5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12.png"/><Relationship Id="rId4" Type="http://schemas.openxmlformats.org/officeDocument/2006/relationships/image" Target="../media/image44.png"/><Relationship Id="rId5" Type="http://schemas.openxmlformats.org/officeDocument/2006/relationships/image" Target="../media/image4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12.png"/><Relationship Id="rId4" Type="http://schemas.openxmlformats.org/officeDocument/2006/relationships/image" Target="../media/image4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12.png"/><Relationship Id="rId4" Type="http://schemas.openxmlformats.org/officeDocument/2006/relationships/image" Target="../media/image50.png"/><Relationship Id="rId5" Type="http://schemas.openxmlformats.org/officeDocument/2006/relationships/image" Target="../media/image5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12.png"/><Relationship Id="rId4" Type="http://schemas.openxmlformats.org/officeDocument/2006/relationships/image" Target="../media/image5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12.png"/><Relationship Id="rId4" Type="http://schemas.openxmlformats.org/officeDocument/2006/relationships/image" Target="../media/image56.png"/><Relationship Id="rId5" Type="http://schemas.openxmlformats.org/officeDocument/2006/relationships/image" Target="../media/image5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12.png"/><Relationship Id="rId4" Type="http://schemas.openxmlformats.org/officeDocument/2006/relationships/image" Target="../media/image6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12.png"/><Relationship Id="rId4" Type="http://schemas.openxmlformats.org/officeDocument/2006/relationships/image" Target="../media/image54.png"/><Relationship Id="rId5" Type="http://schemas.openxmlformats.org/officeDocument/2006/relationships/image" Target="../media/image5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12.png"/><Relationship Id="rId4" Type="http://schemas.openxmlformats.org/officeDocument/2006/relationships/image" Target="../media/image60.png"/><Relationship Id="rId5" Type="http://schemas.openxmlformats.org/officeDocument/2006/relationships/image" Target="../media/image6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2.png"/><Relationship Id="rId4" Type="http://schemas.openxmlformats.org/officeDocument/2006/relationships/image" Target="../media/image3.png"/><Relationship Id="rId5" Type="http://schemas.openxmlformats.org/officeDocument/2006/relationships/image" Target="../media/image10.png"/><Relationship Id="rId6" Type="http://schemas.openxmlformats.org/officeDocument/2006/relationships/image" Target="../media/image1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12.png"/><Relationship Id="rId4" Type="http://schemas.openxmlformats.org/officeDocument/2006/relationships/image" Target="../media/image59.png"/><Relationship Id="rId5" Type="http://schemas.openxmlformats.org/officeDocument/2006/relationships/image" Target="../media/image6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12.png"/><Relationship Id="rId4" Type="http://schemas.openxmlformats.org/officeDocument/2006/relationships/image" Target="../media/image71.png"/><Relationship Id="rId5" Type="http://schemas.openxmlformats.org/officeDocument/2006/relationships/image" Target="../media/image6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12.png"/><Relationship Id="rId4" Type="http://schemas.openxmlformats.org/officeDocument/2006/relationships/image" Target="../media/image62.png"/><Relationship Id="rId5" Type="http://schemas.openxmlformats.org/officeDocument/2006/relationships/image" Target="../media/image6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12.png"/><Relationship Id="rId4" Type="http://schemas.openxmlformats.org/officeDocument/2006/relationships/image" Target="../media/image66.png"/><Relationship Id="rId5" Type="http://schemas.openxmlformats.org/officeDocument/2006/relationships/image" Target="../media/image7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12.png"/><Relationship Id="rId4" Type="http://schemas.openxmlformats.org/officeDocument/2006/relationships/image" Target="../media/image74.png"/><Relationship Id="rId5" Type="http://schemas.openxmlformats.org/officeDocument/2006/relationships/image" Target="../media/image6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12.png"/><Relationship Id="rId4" Type="http://schemas.openxmlformats.org/officeDocument/2006/relationships/image" Target="../media/image79.png"/><Relationship Id="rId5" Type="http://schemas.openxmlformats.org/officeDocument/2006/relationships/image" Target="../media/image76.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12.png"/><Relationship Id="rId4" Type="http://schemas.openxmlformats.org/officeDocument/2006/relationships/image" Target="../media/image68.png"/><Relationship Id="rId5" Type="http://schemas.openxmlformats.org/officeDocument/2006/relationships/image" Target="../media/image73.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12.png"/><Relationship Id="rId4" Type="http://schemas.openxmlformats.org/officeDocument/2006/relationships/image" Target="../media/image72.png"/><Relationship Id="rId5" Type="http://schemas.openxmlformats.org/officeDocument/2006/relationships/image" Target="../media/image80.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12.png"/><Relationship Id="rId4" Type="http://schemas.openxmlformats.org/officeDocument/2006/relationships/image" Target="../media/image75.png"/><Relationship Id="rId5" Type="http://schemas.openxmlformats.org/officeDocument/2006/relationships/image" Target="../media/image77.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12.png"/><Relationship Id="rId4" Type="http://schemas.openxmlformats.org/officeDocument/2006/relationships/image" Target="../media/image21.png"/><Relationship Id="rId5" Type="http://schemas.openxmlformats.org/officeDocument/2006/relationships/image" Target="../media/image24.png"/><Relationship Id="rId6" Type="http://schemas.openxmlformats.org/officeDocument/2006/relationships/image" Target="../media/image27.png"/><Relationship Id="rId7" Type="http://schemas.openxmlformats.org/officeDocument/2006/relationships/image" Target="../media/image2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7.png"/><Relationship Id="rId4" Type="http://schemas.openxmlformats.org/officeDocument/2006/relationships/image" Target="../media/image12.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12.png"/><Relationship Id="rId4" Type="http://schemas.openxmlformats.org/officeDocument/2006/relationships/image" Target="../media/image82.png"/><Relationship Id="rId5" Type="http://schemas.openxmlformats.org/officeDocument/2006/relationships/image" Target="../media/image90.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12.png"/><Relationship Id="rId4" Type="http://schemas.openxmlformats.org/officeDocument/2006/relationships/image" Target="../media/image78.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12.png"/><Relationship Id="rId4" Type="http://schemas.openxmlformats.org/officeDocument/2006/relationships/image" Target="../media/image87.png"/><Relationship Id="rId5" Type="http://schemas.openxmlformats.org/officeDocument/2006/relationships/image" Target="../media/image83.png"/><Relationship Id="rId6" Type="http://schemas.openxmlformats.org/officeDocument/2006/relationships/image" Target="../media/image81.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12.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12.png"/><Relationship Id="rId4" Type="http://schemas.openxmlformats.org/officeDocument/2006/relationships/image" Target="../media/image85.png"/><Relationship Id="rId5" Type="http://schemas.openxmlformats.org/officeDocument/2006/relationships/image" Target="../media/image89.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12.png"/><Relationship Id="rId4" Type="http://schemas.openxmlformats.org/officeDocument/2006/relationships/image" Target="../media/image86.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12.png"/><Relationship Id="rId4" Type="http://schemas.openxmlformats.org/officeDocument/2006/relationships/image" Target="../media/image88.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12.png"/><Relationship Id="rId4" Type="http://schemas.openxmlformats.org/officeDocument/2006/relationships/image" Target="../media/image84.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12.png"/><Relationship Id="rId4" Type="http://schemas.openxmlformats.org/officeDocument/2006/relationships/hyperlink" Target="https://wandb.ai/manojkl/vgg_training_03?workspace=user-manojkl" TargetMode="External"/><Relationship Id="rId5" Type="http://schemas.openxmlformats.org/officeDocument/2006/relationships/hyperlink" Target="https://wandb.ai/manojkl/vgg_training_04_1&amp;2_frozen_layer?workspace=user-manojkl" TargetMode="External"/><Relationship Id="rId6" Type="http://schemas.openxmlformats.org/officeDocument/2006/relationships/hyperlink" Target="https://wandb.ai/manojkl/vgg_training_04_first_frozen_layer?workspace=user-manojkl" TargetMode="Externa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12.png"/><Relationship Id="rId4" Type="http://schemas.openxmlformats.org/officeDocument/2006/relationships/hyperlink" Target="https://wandb.ai/manojkl/vgg_training_01_dcase_1&amp;2&amp;3_frozen_layer?workspace=user-manojkl" TargetMode="External"/><Relationship Id="rId5" Type="http://schemas.openxmlformats.org/officeDocument/2006/relationships/hyperlink" Target="https://wandb.ai/manojkl/vgg_training_01_dcase_1&amp;2_frozen_layer?workspace=user-manojkl" TargetMode="External"/><Relationship Id="rId6" Type="http://schemas.openxmlformats.org/officeDocument/2006/relationships/hyperlink" Target="https://wandb.ai/manojkl/vgg_training_01_dcase_1_frozen_layer?workspace=user-manojkl"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5.png"/><Relationship Id="rId4" Type="http://schemas.openxmlformats.org/officeDocument/2006/relationships/image" Target="../media/image12.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image" Target="../media/image12.png"/><Relationship Id="rId4" Type="http://schemas.openxmlformats.org/officeDocument/2006/relationships/hyperlink" Target="https://wandb.ai/manojkl/vgg_training_all_data_01?workspace=user-manojkl" TargetMode="External"/><Relationship Id="rId5" Type="http://schemas.openxmlformats.org/officeDocument/2006/relationships/hyperlink" Target="https://wandb.ai/manojkl/vgg_training_1&amp;2_frozen_layer_all_data_03?workspace=user-manojkl" TargetMode="External"/><Relationship Id="rId6" Type="http://schemas.openxmlformats.org/officeDocument/2006/relationships/hyperlink" Target="https://wandb.ai/manojkl/vgg_training_first_frozen_layer_all_data_02?workspace=user-manojkl" TargetMode="Externa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12.png"/><Relationship Id="rId4" Type="http://schemas.openxmlformats.org/officeDocument/2006/relationships/hyperlink" Target="https://wandb.ai/manojkl/vgg_training_dcase_1&amp;2&amp;3_frozen_layer_all_data_01?workspace=user-manojkl" TargetMode="External"/><Relationship Id="rId5" Type="http://schemas.openxmlformats.org/officeDocument/2006/relationships/hyperlink" Target="https://wandb.ai/manojkl/vgg_training_dcase_1&amp;2_frozen_layer_all_data_02?workspace=user-manojkl" TargetMode="External"/><Relationship Id="rId6" Type="http://schemas.openxmlformats.org/officeDocument/2006/relationships/hyperlink" Target="https://wandb.ai/manojkl/vgg_training_dcase_1st_frozen_layer_all_data_03?workspace=user-manojkl" TargetMode="Externa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image" Target="../media/image12.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 Id="rId3" Type="http://schemas.openxmlformats.org/officeDocument/2006/relationships/image" Target="../media/image12.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image" Target="../media/image12.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image" Target="../media/image12.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 Id="rId3" Type="http://schemas.openxmlformats.org/officeDocument/2006/relationships/image" Target="../media/image12.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 Id="rId3" Type="http://schemas.openxmlformats.org/officeDocument/2006/relationships/image" Target="../media/image12.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 Id="rId3" Type="http://schemas.openxmlformats.org/officeDocument/2006/relationships/image" Target="../media/image12.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 Id="rId3"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6.png"/><Relationship Id="rId4" Type="http://schemas.openxmlformats.org/officeDocument/2006/relationships/image" Target="../media/image12.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 Id="rId3" Type="http://schemas.openxmlformats.org/officeDocument/2006/relationships/image" Target="../media/image12.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 Id="rId3" Type="http://schemas.openxmlformats.org/officeDocument/2006/relationships/image" Target="../media/image12.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 Id="rId3" Type="http://schemas.openxmlformats.org/officeDocument/2006/relationships/image" Target="../media/image12.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 Id="rId3" Type="http://schemas.openxmlformats.org/officeDocument/2006/relationships/image" Target="../media/image12.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 Id="rId3" Type="http://schemas.openxmlformats.org/officeDocument/2006/relationships/image" Target="../media/image12.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 Id="rId3" Type="http://schemas.openxmlformats.org/officeDocument/2006/relationships/image" Target="../media/image12.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 Id="rId3" Type="http://schemas.openxmlformats.org/officeDocument/2006/relationships/image" Target="../media/image12.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 Id="rId3" Type="http://schemas.openxmlformats.org/officeDocument/2006/relationships/hyperlink" Target="https://urbansounddataset.weebly.com/urbansound8k.html" TargetMode="External"/><Relationship Id="rId4" Type="http://schemas.openxmlformats.org/officeDocument/2006/relationships/hyperlink" Target="http://dcase.community/challenge2018/task-monitoring-domestic-activities" TargetMode="External"/><Relationship Id="rId5"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2.png"/><Relationship Id="rId4" Type="http://schemas.openxmlformats.org/officeDocument/2006/relationships/image" Target="../media/image4.png"/><Relationship Id="rId5"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2.png"/><Relationship Id="rId4" Type="http://schemas.openxmlformats.org/officeDocument/2006/relationships/image" Target="../media/image9.png"/><Relationship Id="rId5"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nvSpPr>
        <p:spPr>
          <a:xfrm>
            <a:off x="311700" y="1855425"/>
            <a:ext cx="8520600" cy="16365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3500">
                <a:solidFill>
                  <a:srgbClr val="3073B3"/>
                </a:solidFill>
              </a:rPr>
              <a:t>ENVIRONMENTAL SOUND CLASSIFICATION USING DEEP LEARNING</a:t>
            </a:r>
            <a:endParaRPr b="1" sz="3500">
              <a:solidFill>
                <a:srgbClr val="3073B3"/>
              </a:solidFill>
            </a:endParaRPr>
          </a:p>
        </p:txBody>
      </p:sp>
      <p:sp>
        <p:nvSpPr>
          <p:cNvPr id="55" name="Google Shape;55;p13"/>
          <p:cNvSpPr txBox="1"/>
          <p:nvPr/>
        </p:nvSpPr>
        <p:spPr>
          <a:xfrm>
            <a:off x="311700" y="3333925"/>
            <a:ext cx="8520600" cy="152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900"/>
          </a:p>
          <a:p>
            <a:pPr indent="0" lvl="0" marL="0" rtl="0" algn="l">
              <a:spcBef>
                <a:spcPts val="0"/>
              </a:spcBef>
              <a:spcAft>
                <a:spcPts val="0"/>
              </a:spcAft>
              <a:buNone/>
            </a:pPr>
            <a:r>
              <a:t/>
            </a:r>
            <a:endParaRPr sz="2800"/>
          </a:p>
        </p:txBody>
      </p:sp>
      <p:pic>
        <p:nvPicPr>
          <p:cNvPr id="56" name="Google Shape;56;p13"/>
          <p:cNvPicPr preferRelativeResize="0"/>
          <p:nvPr/>
        </p:nvPicPr>
        <p:blipFill>
          <a:blip r:embed="rId3">
            <a:alphaModFix/>
          </a:blip>
          <a:stretch>
            <a:fillRect/>
          </a:stretch>
        </p:blipFill>
        <p:spPr>
          <a:xfrm>
            <a:off x="1655938" y="115075"/>
            <a:ext cx="5832123" cy="10484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44" name="Google Shape;144;p22"/>
          <p:cNvPicPr preferRelativeResize="0"/>
          <p:nvPr/>
        </p:nvPicPr>
        <p:blipFill>
          <a:blip r:embed="rId3">
            <a:alphaModFix/>
          </a:blip>
          <a:stretch>
            <a:fillRect/>
          </a:stretch>
        </p:blipFill>
        <p:spPr>
          <a:xfrm>
            <a:off x="200025" y="4514701"/>
            <a:ext cx="2861098" cy="514350"/>
          </a:xfrm>
          <a:prstGeom prst="rect">
            <a:avLst/>
          </a:prstGeom>
          <a:noFill/>
          <a:ln>
            <a:noFill/>
          </a:ln>
        </p:spPr>
      </p:pic>
      <p:sp>
        <p:nvSpPr>
          <p:cNvPr id="145" name="Google Shape;145;p22"/>
          <p:cNvSpPr txBox="1"/>
          <p:nvPr/>
        </p:nvSpPr>
        <p:spPr>
          <a:xfrm>
            <a:off x="3243275" y="4514700"/>
            <a:ext cx="5643900" cy="51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Environmental sound classification using deep learning - Manoj</a:t>
            </a:r>
            <a:r>
              <a:rPr lang="en"/>
              <a:t> </a:t>
            </a:r>
            <a:endParaRPr/>
          </a:p>
        </p:txBody>
      </p:sp>
      <p:sp>
        <p:nvSpPr>
          <p:cNvPr id="146" name="Google Shape;146;p22"/>
          <p:cNvSpPr txBox="1"/>
          <p:nvPr/>
        </p:nvSpPr>
        <p:spPr>
          <a:xfrm>
            <a:off x="408400" y="181125"/>
            <a:ext cx="35046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t>Acoustic features: MFCC</a:t>
            </a:r>
            <a:endParaRPr b="1" sz="1800"/>
          </a:p>
        </p:txBody>
      </p:sp>
      <p:sp>
        <p:nvSpPr>
          <p:cNvPr id="147" name="Google Shape;147;p22"/>
          <p:cNvSpPr txBox="1"/>
          <p:nvPr/>
        </p:nvSpPr>
        <p:spPr>
          <a:xfrm>
            <a:off x="408400" y="574725"/>
            <a:ext cx="8019300" cy="33915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Mel-Frequency </a:t>
            </a:r>
            <a:r>
              <a:rPr lang="en">
                <a:solidFill>
                  <a:srgbClr val="45818E"/>
                </a:solidFill>
              </a:rPr>
              <a:t>Cepstral</a:t>
            </a:r>
            <a:r>
              <a:rPr lang="en"/>
              <a:t> Coefficients.</a:t>
            </a:r>
            <a:endParaRPr/>
          </a:p>
          <a:p>
            <a:pPr indent="0" lvl="0" marL="0" rtl="0" algn="l">
              <a:spcBef>
                <a:spcPts val="0"/>
              </a:spcBef>
              <a:spcAft>
                <a:spcPts val="0"/>
              </a:spcAft>
              <a:buNone/>
            </a:pPr>
            <a:r>
              <a:t/>
            </a:r>
            <a:endParaRPr/>
          </a:p>
          <a:p>
            <a:pPr indent="0" lvl="0" marL="914400" rtl="0" algn="l">
              <a:spcBef>
                <a:spcPts val="0"/>
              </a:spcBef>
              <a:spcAft>
                <a:spcPts val="0"/>
              </a:spcAft>
              <a:buNone/>
            </a:pPr>
            <a:r>
              <a:t/>
            </a:r>
            <a:endParaRPr/>
          </a:p>
        </p:txBody>
      </p:sp>
      <p:pic>
        <p:nvPicPr>
          <p:cNvPr id="148" name="Google Shape;148;p22"/>
          <p:cNvPicPr preferRelativeResize="0"/>
          <p:nvPr/>
        </p:nvPicPr>
        <p:blipFill>
          <a:blip r:embed="rId4">
            <a:alphaModFix/>
          </a:blip>
          <a:stretch>
            <a:fillRect/>
          </a:stretch>
        </p:blipFill>
        <p:spPr>
          <a:xfrm>
            <a:off x="1528600" y="943825"/>
            <a:ext cx="4132679" cy="1627925"/>
          </a:xfrm>
          <a:prstGeom prst="rect">
            <a:avLst/>
          </a:prstGeom>
          <a:noFill/>
          <a:ln>
            <a:noFill/>
          </a:ln>
        </p:spPr>
      </p:pic>
      <p:sp>
        <p:nvSpPr>
          <p:cNvPr id="149" name="Google Shape;149;p22"/>
          <p:cNvSpPr txBox="1"/>
          <p:nvPr/>
        </p:nvSpPr>
        <p:spPr>
          <a:xfrm>
            <a:off x="3961000" y="574725"/>
            <a:ext cx="442200" cy="31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a:t>
            </a:r>
            <a:r>
              <a:rPr lang="en"/>
              <a:t>5]</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55" name="Google Shape;155;p23"/>
          <p:cNvPicPr preferRelativeResize="0"/>
          <p:nvPr/>
        </p:nvPicPr>
        <p:blipFill>
          <a:blip r:embed="rId3">
            <a:alphaModFix/>
          </a:blip>
          <a:stretch>
            <a:fillRect/>
          </a:stretch>
        </p:blipFill>
        <p:spPr>
          <a:xfrm>
            <a:off x="200025" y="4635450"/>
            <a:ext cx="2189431" cy="393600"/>
          </a:xfrm>
          <a:prstGeom prst="rect">
            <a:avLst/>
          </a:prstGeom>
          <a:noFill/>
          <a:ln>
            <a:noFill/>
          </a:ln>
        </p:spPr>
      </p:pic>
      <p:sp>
        <p:nvSpPr>
          <p:cNvPr id="156" name="Google Shape;156;p23"/>
          <p:cNvSpPr txBox="1"/>
          <p:nvPr/>
        </p:nvSpPr>
        <p:spPr>
          <a:xfrm>
            <a:off x="3018800" y="4739700"/>
            <a:ext cx="5868600" cy="28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Environmental sound classification using deep learning - Manoj</a:t>
            </a:r>
            <a:r>
              <a:rPr lang="en"/>
              <a:t> </a:t>
            </a:r>
            <a:endParaRPr/>
          </a:p>
        </p:txBody>
      </p:sp>
      <p:sp>
        <p:nvSpPr>
          <p:cNvPr id="157" name="Google Shape;157;p23"/>
          <p:cNvSpPr txBox="1"/>
          <p:nvPr/>
        </p:nvSpPr>
        <p:spPr>
          <a:xfrm>
            <a:off x="408400" y="181125"/>
            <a:ext cx="35046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t>Acoustic features: MFCC</a:t>
            </a:r>
            <a:endParaRPr b="1" sz="1800"/>
          </a:p>
        </p:txBody>
      </p:sp>
      <p:pic>
        <p:nvPicPr>
          <p:cNvPr id="158" name="Google Shape;158;p23"/>
          <p:cNvPicPr preferRelativeResize="0"/>
          <p:nvPr/>
        </p:nvPicPr>
        <p:blipFill>
          <a:blip r:embed="rId4">
            <a:alphaModFix/>
          </a:blip>
          <a:stretch>
            <a:fillRect/>
          </a:stretch>
        </p:blipFill>
        <p:spPr>
          <a:xfrm>
            <a:off x="1750050" y="574725"/>
            <a:ext cx="5441223" cy="2221975"/>
          </a:xfrm>
          <a:prstGeom prst="rect">
            <a:avLst/>
          </a:prstGeom>
          <a:noFill/>
          <a:ln>
            <a:noFill/>
          </a:ln>
        </p:spPr>
      </p:pic>
      <p:pic>
        <p:nvPicPr>
          <p:cNvPr id="159" name="Google Shape;159;p23"/>
          <p:cNvPicPr preferRelativeResize="0"/>
          <p:nvPr/>
        </p:nvPicPr>
        <p:blipFill>
          <a:blip r:embed="rId5">
            <a:alphaModFix/>
          </a:blip>
          <a:stretch>
            <a:fillRect/>
          </a:stretch>
        </p:blipFill>
        <p:spPr>
          <a:xfrm>
            <a:off x="2100800" y="2663075"/>
            <a:ext cx="4864224" cy="1855525"/>
          </a:xfrm>
          <a:prstGeom prst="rect">
            <a:avLst/>
          </a:prstGeom>
          <a:noFill/>
          <a:ln>
            <a:noFill/>
          </a:ln>
        </p:spPr>
      </p:pic>
      <p:sp>
        <p:nvSpPr>
          <p:cNvPr id="160" name="Google Shape;160;p23"/>
          <p:cNvSpPr txBox="1"/>
          <p:nvPr/>
        </p:nvSpPr>
        <p:spPr>
          <a:xfrm>
            <a:off x="8383450" y="219375"/>
            <a:ext cx="442200" cy="31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[5]</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66" name="Google Shape;166;p24"/>
          <p:cNvPicPr preferRelativeResize="0"/>
          <p:nvPr/>
        </p:nvPicPr>
        <p:blipFill>
          <a:blip r:embed="rId3">
            <a:alphaModFix/>
          </a:blip>
          <a:stretch>
            <a:fillRect/>
          </a:stretch>
        </p:blipFill>
        <p:spPr>
          <a:xfrm>
            <a:off x="200025" y="4710700"/>
            <a:ext cx="1770849" cy="318350"/>
          </a:xfrm>
          <a:prstGeom prst="rect">
            <a:avLst/>
          </a:prstGeom>
          <a:noFill/>
          <a:ln>
            <a:noFill/>
          </a:ln>
        </p:spPr>
      </p:pic>
      <p:sp>
        <p:nvSpPr>
          <p:cNvPr id="167" name="Google Shape;167;p24"/>
          <p:cNvSpPr txBox="1"/>
          <p:nvPr/>
        </p:nvSpPr>
        <p:spPr>
          <a:xfrm>
            <a:off x="3268775" y="4749325"/>
            <a:ext cx="5618700" cy="27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Environmental sound classification using deep learning - Manoj</a:t>
            </a:r>
            <a:r>
              <a:rPr lang="en"/>
              <a:t> </a:t>
            </a:r>
            <a:endParaRPr/>
          </a:p>
        </p:txBody>
      </p:sp>
      <p:sp>
        <p:nvSpPr>
          <p:cNvPr id="168" name="Google Shape;168;p24"/>
          <p:cNvSpPr txBox="1"/>
          <p:nvPr/>
        </p:nvSpPr>
        <p:spPr>
          <a:xfrm>
            <a:off x="408400" y="181125"/>
            <a:ext cx="35046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t>Acoustic features: MFCC</a:t>
            </a:r>
            <a:endParaRPr b="1" sz="1800"/>
          </a:p>
        </p:txBody>
      </p:sp>
      <p:pic>
        <p:nvPicPr>
          <p:cNvPr id="169" name="Google Shape;169;p24"/>
          <p:cNvPicPr preferRelativeResize="0"/>
          <p:nvPr/>
        </p:nvPicPr>
        <p:blipFill>
          <a:blip r:embed="rId4">
            <a:alphaModFix/>
          </a:blip>
          <a:stretch>
            <a:fillRect/>
          </a:stretch>
        </p:blipFill>
        <p:spPr>
          <a:xfrm>
            <a:off x="1769988" y="478600"/>
            <a:ext cx="5700177" cy="1897500"/>
          </a:xfrm>
          <a:prstGeom prst="rect">
            <a:avLst/>
          </a:prstGeom>
          <a:noFill/>
          <a:ln>
            <a:noFill/>
          </a:ln>
        </p:spPr>
      </p:pic>
      <p:pic>
        <p:nvPicPr>
          <p:cNvPr id="170" name="Google Shape;170;p24"/>
          <p:cNvPicPr preferRelativeResize="0"/>
          <p:nvPr/>
        </p:nvPicPr>
        <p:blipFill>
          <a:blip r:embed="rId5">
            <a:alphaModFix/>
          </a:blip>
          <a:stretch>
            <a:fillRect/>
          </a:stretch>
        </p:blipFill>
        <p:spPr>
          <a:xfrm>
            <a:off x="1163750" y="2480450"/>
            <a:ext cx="6306425" cy="2029801"/>
          </a:xfrm>
          <a:prstGeom prst="rect">
            <a:avLst/>
          </a:prstGeom>
          <a:noFill/>
          <a:ln>
            <a:noFill/>
          </a:ln>
        </p:spPr>
      </p:pic>
      <p:sp>
        <p:nvSpPr>
          <p:cNvPr id="171" name="Google Shape;171;p24"/>
          <p:cNvSpPr txBox="1"/>
          <p:nvPr/>
        </p:nvSpPr>
        <p:spPr>
          <a:xfrm>
            <a:off x="8316150" y="219375"/>
            <a:ext cx="442200" cy="31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[5]</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77" name="Google Shape;177;p25"/>
          <p:cNvPicPr preferRelativeResize="0"/>
          <p:nvPr/>
        </p:nvPicPr>
        <p:blipFill>
          <a:blip r:embed="rId3">
            <a:alphaModFix/>
          </a:blip>
          <a:stretch>
            <a:fillRect/>
          </a:stretch>
        </p:blipFill>
        <p:spPr>
          <a:xfrm>
            <a:off x="200025" y="4710700"/>
            <a:ext cx="1770849" cy="318350"/>
          </a:xfrm>
          <a:prstGeom prst="rect">
            <a:avLst/>
          </a:prstGeom>
          <a:noFill/>
          <a:ln>
            <a:noFill/>
          </a:ln>
        </p:spPr>
      </p:pic>
      <p:sp>
        <p:nvSpPr>
          <p:cNvPr id="178" name="Google Shape;178;p25"/>
          <p:cNvSpPr txBox="1"/>
          <p:nvPr/>
        </p:nvSpPr>
        <p:spPr>
          <a:xfrm>
            <a:off x="3268775" y="4749325"/>
            <a:ext cx="5618700" cy="27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Environmental sound classification using deep learning - Manoj</a:t>
            </a:r>
            <a:r>
              <a:rPr lang="en"/>
              <a:t> </a:t>
            </a:r>
            <a:endParaRPr/>
          </a:p>
        </p:txBody>
      </p:sp>
      <p:sp>
        <p:nvSpPr>
          <p:cNvPr id="179" name="Google Shape;179;p25"/>
          <p:cNvSpPr txBox="1"/>
          <p:nvPr/>
        </p:nvSpPr>
        <p:spPr>
          <a:xfrm>
            <a:off x="408400" y="181125"/>
            <a:ext cx="35046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t>Acoustic features: MFCC</a:t>
            </a:r>
            <a:endParaRPr b="1" sz="1800"/>
          </a:p>
        </p:txBody>
      </p:sp>
      <p:pic>
        <p:nvPicPr>
          <p:cNvPr id="180" name="Google Shape;180;p25"/>
          <p:cNvPicPr preferRelativeResize="0"/>
          <p:nvPr/>
        </p:nvPicPr>
        <p:blipFill>
          <a:blip r:embed="rId4">
            <a:alphaModFix/>
          </a:blip>
          <a:stretch>
            <a:fillRect/>
          </a:stretch>
        </p:blipFill>
        <p:spPr>
          <a:xfrm>
            <a:off x="761000" y="574725"/>
            <a:ext cx="7622425" cy="3831374"/>
          </a:xfrm>
          <a:prstGeom prst="rect">
            <a:avLst/>
          </a:prstGeom>
          <a:noFill/>
          <a:ln>
            <a:noFill/>
          </a:ln>
        </p:spPr>
      </p:pic>
      <p:sp>
        <p:nvSpPr>
          <p:cNvPr id="181" name="Google Shape;181;p25"/>
          <p:cNvSpPr txBox="1"/>
          <p:nvPr/>
        </p:nvSpPr>
        <p:spPr>
          <a:xfrm>
            <a:off x="8383425" y="257625"/>
            <a:ext cx="442200" cy="31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[5]</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2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87" name="Google Shape;187;p26"/>
          <p:cNvPicPr preferRelativeResize="0"/>
          <p:nvPr/>
        </p:nvPicPr>
        <p:blipFill>
          <a:blip r:embed="rId3">
            <a:alphaModFix/>
          </a:blip>
          <a:stretch>
            <a:fillRect/>
          </a:stretch>
        </p:blipFill>
        <p:spPr>
          <a:xfrm>
            <a:off x="200025" y="4710700"/>
            <a:ext cx="1770849" cy="318350"/>
          </a:xfrm>
          <a:prstGeom prst="rect">
            <a:avLst/>
          </a:prstGeom>
          <a:noFill/>
          <a:ln>
            <a:noFill/>
          </a:ln>
        </p:spPr>
      </p:pic>
      <p:sp>
        <p:nvSpPr>
          <p:cNvPr id="188" name="Google Shape;188;p26"/>
          <p:cNvSpPr txBox="1"/>
          <p:nvPr/>
        </p:nvSpPr>
        <p:spPr>
          <a:xfrm>
            <a:off x="3268775" y="4749325"/>
            <a:ext cx="5618700" cy="27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Environmental sound classification using deep learning - Manoj</a:t>
            </a:r>
            <a:r>
              <a:rPr lang="en"/>
              <a:t> </a:t>
            </a:r>
            <a:endParaRPr/>
          </a:p>
        </p:txBody>
      </p:sp>
      <p:sp>
        <p:nvSpPr>
          <p:cNvPr id="189" name="Google Shape;189;p26"/>
          <p:cNvSpPr txBox="1"/>
          <p:nvPr/>
        </p:nvSpPr>
        <p:spPr>
          <a:xfrm>
            <a:off x="408400" y="181125"/>
            <a:ext cx="35046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t>Acoustic features: MFCC</a:t>
            </a:r>
            <a:endParaRPr b="1" sz="1800"/>
          </a:p>
        </p:txBody>
      </p:sp>
      <p:pic>
        <p:nvPicPr>
          <p:cNvPr id="190" name="Google Shape;190;p26"/>
          <p:cNvPicPr preferRelativeResize="0"/>
          <p:nvPr/>
        </p:nvPicPr>
        <p:blipFill>
          <a:blip r:embed="rId4">
            <a:alphaModFix/>
          </a:blip>
          <a:stretch>
            <a:fillRect/>
          </a:stretch>
        </p:blipFill>
        <p:spPr>
          <a:xfrm>
            <a:off x="1084950" y="656163"/>
            <a:ext cx="6810978" cy="3831175"/>
          </a:xfrm>
          <a:prstGeom prst="rect">
            <a:avLst/>
          </a:prstGeom>
          <a:noFill/>
          <a:ln>
            <a:noFill/>
          </a:ln>
        </p:spPr>
      </p:pic>
      <p:sp>
        <p:nvSpPr>
          <p:cNvPr id="191" name="Google Shape;191;p26"/>
          <p:cNvSpPr txBox="1"/>
          <p:nvPr/>
        </p:nvSpPr>
        <p:spPr>
          <a:xfrm>
            <a:off x="8472450" y="257625"/>
            <a:ext cx="442200" cy="31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[5]</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2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97" name="Google Shape;197;p27"/>
          <p:cNvPicPr preferRelativeResize="0"/>
          <p:nvPr/>
        </p:nvPicPr>
        <p:blipFill>
          <a:blip r:embed="rId3">
            <a:alphaModFix/>
          </a:blip>
          <a:stretch>
            <a:fillRect/>
          </a:stretch>
        </p:blipFill>
        <p:spPr>
          <a:xfrm>
            <a:off x="200025" y="4710700"/>
            <a:ext cx="1770849" cy="318350"/>
          </a:xfrm>
          <a:prstGeom prst="rect">
            <a:avLst/>
          </a:prstGeom>
          <a:noFill/>
          <a:ln>
            <a:noFill/>
          </a:ln>
        </p:spPr>
      </p:pic>
      <p:sp>
        <p:nvSpPr>
          <p:cNvPr id="198" name="Google Shape;198;p27"/>
          <p:cNvSpPr txBox="1"/>
          <p:nvPr/>
        </p:nvSpPr>
        <p:spPr>
          <a:xfrm>
            <a:off x="3268775" y="4749325"/>
            <a:ext cx="5618700" cy="27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Environmental sound classification using deep learning - Manoj</a:t>
            </a:r>
            <a:r>
              <a:rPr lang="en"/>
              <a:t> </a:t>
            </a:r>
            <a:endParaRPr/>
          </a:p>
        </p:txBody>
      </p:sp>
      <p:sp>
        <p:nvSpPr>
          <p:cNvPr id="199" name="Google Shape;199;p27"/>
          <p:cNvSpPr txBox="1"/>
          <p:nvPr/>
        </p:nvSpPr>
        <p:spPr>
          <a:xfrm>
            <a:off x="408400" y="181125"/>
            <a:ext cx="35046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t>Acoustic features: MFCC</a:t>
            </a:r>
            <a:endParaRPr b="1" sz="1800"/>
          </a:p>
        </p:txBody>
      </p:sp>
      <p:pic>
        <p:nvPicPr>
          <p:cNvPr id="200" name="Google Shape;200;p27"/>
          <p:cNvPicPr preferRelativeResize="0"/>
          <p:nvPr/>
        </p:nvPicPr>
        <p:blipFill rotWithShape="1">
          <a:blip r:embed="rId4">
            <a:alphaModFix/>
          </a:blip>
          <a:srcRect b="0" l="32203" r="47046" t="23931"/>
          <a:stretch/>
        </p:blipFill>
        <p:spPr>
          <a:xfrm>
            <a:off x="1163301" y="1019100"/>
            <a:ext cx="1413249" cy="2914301"/>
          </a:xfrm>
          <a:prstGeom prst="rect">
            <a:avLst/>
          </a:prstGeom>
          <a:noFill/>
          <a:ln>
            <a:noFill/>
          </a:ln>
        </p:spPr>
      </p:pic>
      <p:pic>
        <p:nvPicPr>
          <p:cNvPr id="201" name="Google Shape;201;p27"/>
          <p:cNvPicPr preferRelativeResize="0"/>
          <p:nvPr/>
        </p:nvPicPr>
        <p:blipFill>
          <a:blip r:embed="rId5">
            <a:alphaModFix/>
          </a:blip>
          <a:stretch>
            <a:fillRect/>
          </a:stretch>
        </p:blipFill>
        <p:spPr>
          <a:xfrm>
            <a:off x="2719325" y="1111675"/>
            <a:ext cx="5972175" cy="2343150"/>
          </a:xfrm>
          <a:prstGeom prst="rect">
            <a:avLst/>
          </a:prstGeom>
          <a:noFill/>
          <a:ln>
            <a:noFill/>
          </a:ln>
        </p:spPr>
      </p:pic>
      <p:sp>
        <p:nvSpPr>
          <p:cNvPr id="202" name="Google Shape;202;p27"/>
          <p:cNvSpPr txBox="1"/>
          <p:nvPr/>
        </p:nvSpPr>
        <p:spPr>
          <a:xfrm>
            <a:off x="8472450" y="257625"/>
            <a:ext cx="442200" cy="31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[5]</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2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08" name="Google Shape;208;p28"/>
          <p:cNvPicPr preferRelativeResize="0"/>
          <p:nvPr/>
        </p:nvPicPr>
        <p:blipFill>
          <a:blip r:embed="rId3">
            <a:alphaModFix/>
          </a:blip>
          <a:stretch>
            <a:fillRect/>
          </a:stretch>
        </p:blipFill>
        <p:spPr>
          <a:xfrm>
            <a:off x="200025" y="4710700"/>
            <a:ext cx="1770849" cy="318350"/>
          </a:xfrm>
          <a:prstGeom prst="rect">
            <a:avLst/>
          </a:prstGeom>
          <a:noFill/>
          <a:ln>
            <a:noFill/>
          </a:ln>
        </p:spPr>
      </p:pic>
      <p:sp>
        <p:nvSpPr>
          <p:cNvPr id="209" name="Google Shape;209;p28"/>
          <p:cNvSpPr txBox="1"/>
          <p:nvPr/>
        </p:nvSpPr>
        <p:spPr>
          <a:xfrm>
            <a:off x="3268775" y="4749325"/>
            <a:ext cx="5618700" cy="27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Environmental sound classification using deep learning - Manoj</a:t>
            </a:r>
            <a:r>
              <a:rPr lang="en"/>
              <a:t> </a:t>
            </a:r>
            <a:endParaRPr/>
          </a:p>
        </p:txBody>
      </p:sp>
      <p:sp>
        <p:nvSpPr>
          <p:cNvPr id="210" name="Google Shape;210;p28"/>
          <p:cNvSpPr txBox="1"/>
          <p:nvPr/>
        </p:nvSpPr>
        <p:spPr>
          <a:xfrm>
            <a:off x="408400" y="181125"/>
            <a:ext cx="35046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t>Acoustic features: MFCC</a:t>
            </a:r>
            <a:endParaRPr b="1" sz="1800"/>
          </a:p>
        </p:txBody>
      </p:sp>
      <p:pic>
        <p:nvPicPr>
          <p:cNvPr id="211" name="Google Shape;211;p28"/>
          <p:cNvPicPr preferRelativeResize="0"/>
          <p:nvPr/>
        </p:nvPicPr>
        <p:blipFill>
          <a:blip r:embed="rId4">
            <a:alphaModFix/>
          </a:blip>
          <a:stretch>
            <a:fillRect/>
          </a:stretch>
        </p:blipFill>
        <p:spPr>
          <a:xfrm>
            <a:off x="152400" y="534850"/>
            <a:ext cx="8839200" cy="1883866"/>
          </a:xfrm>
          <a:prstGeom prst="rect">
            <a:avLst/>
          </a:prstGeom>
          <a:noFill/>
          <a:ln>
            <a:noFill/>
          </a:ln>
        </p:spPr>
      </p:pic>
      <p:pic>
        <p:nvPicPr>
          <p:cNvPr id="212" name="Google Shape;212;p28"/>
          <p:cNvPicPr preferRelativeResize="0"/>
          <p:nvPr/>
        </p:nvPicPr>
        <p:blipFill>
          <a:blip r:embed="rId5">
            <a:alphaModFix/>
          </a:blip>
          <a:stretch>
            <a:fillRect/>
          </a:stretch>
        </p:blipFill>
        <p:spPr>
          <a:xfrm>
            <a:off x="2123274" y="2571116"/>
            <a:ext cx="3697653" cy="2025808"/>
          </a:xfrm>
          <a:prstGeom prst="rect">
            <a:avLst/>
          </a:prstGeom>
          <a:noFill/>
          <a:ln>
            <a:noFill/>
          </a:ln>
        </p:spPr>
      </p:pic>
      <p:sp>
        <p:nvSpPr>
          <p:cNvPr id="213" name="Google Shape;213;p28"/>
          <p:cNvSpPr txBox="1"/>
          <p:nvPr/>
        </p:nvSpPr>
        <p:spPr>
          <a:xfrm>
            <a:off x="8472450" y="257625"/>
            <a:ext cx="442200" cy="31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[5]</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29"/>
          <p:cNvSpPr txBox="1"/>
          <p:nvPr>
            <p:ph type="title"/>
          </p:nvPr>
        </p:nvSpPr>
        <p:spPr>
          <a:xfrm>
            <a:off x="311700" y="2735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Approaches</a:t>
            </a:r>
            <a:endParaRPr/>
          </a:p>
        </p:txBody>
      </p:sp>
      <p:sp>
        <p:nvSpPr>
          <p:cNvPr id="219" name="Google Shape;219;p29"/>
          <p:cNvSpPr txBox="1"/>
          <p:nvPr>
            <p:ph idx="1" type="body"/>
          </p:nvPr>
        </p:nvSpPr>
        <p:spPr>
          <a:xfrm>
            <a:off x="311700" y="863550"/>
            <a:ext cx="8520600" cy="34164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Char char="●"/>
            </a:pPr>
            <a:r>
              <a:rPr lang="en" sz="1400">
                <a:solidFill>
                  <a:schemeClr val="dk1"/>
                </a:solidFill>
              </a:rPr>
              <a:t>Classical machine learning</a:t>
            </a:r>
            <a:endParaRPr sz="1400">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KNN</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SVM</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Naive bayes</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Random forest</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Gradient boosting</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XG boost</a:t>
            </a:r>
            <a:endParaRPr>
              <a:solidFill>
                <a:schemeClr val="dk1"/>
              </a:solidFill>
            </a:endParaRPr>
          </a:p>
          <a:p>
            <a:pPr indent="-317500" lvl="0" marL="457200" rtl="0" algn="l">
              <a:spcBef>
                <a:spcPts val="0"/>
              </a:spcBef>
              <a:spcAft>
                <a:spcPts val="0"/>
              </a:spcAft>
              <a:buClr>
                <a:schemeClr val="dk1"/>
              </a:buClr>
              <a:buSzPts val="1400"/>
              <a:buChar char="●"/>
            </a:pPr>
            <a:r>
              <a:rPr lang="en" sz="1400">
                <a:solidFill>
                  <a:schemeClr val="dk1"/>
                </a:solidFill>
              </a:rPr>
              <a:t>Deep learning</a:t>
            </a:r>
            <a:endParaRPr sz="1400">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Transfer learning</a:t>
            </a:r>
            <a:endParaRPr>
              <a:solidFill>
                <a:schemeClr val="dk1"/>
              </a:solidFill>
            </a:endParaRPr>
          </a:p>
          <a:p>
            <a:pPr indent="-317500" lvl="2" marL="1371600" rtl="0" algn="l">
              <a:spcBef>
                <a:spcPts val="0"/>
              </a:spcBef>
              <a:spcAft>
                <a:spcPts val="0"/>
              </a:spcAft>
              <a:buClr>
                <a:schemeClr val="dk1"/>
              </a:buClr>
              <a:buSzPts val="1400"/>
              <a:buChar char="■"/>
            </a:pPr>
            <a:r>
              <a:rPr lang="en">
                <a:solidFill>
                  <a:schemeClr val="dk1"/>
                </a:solidFill>
              </a:rPr>
              <a:t>VGG model - Freezing each block and training</a:t>
            </a:r>
            <a:endParaRPr>
              <a:solidFill>
                <a:schemeClr val="dk1"/>
              </a:solidFill>
            </a:endParaRPr>
          </a:p>
          <a:p>
            <a:pPr indent="-317500" lvl="3" marL="1828800" rtl="0" algn="l">
              <a:spcBef>
                <a:spcPts val="0"/>
              </a:spcBef>
              <a:spcAft>
                <a:spcPts val="0"/>
              </a:spcAft>
              <a:buClr>
                <a:schemeClr val="dk1"/>
              </a:buClr>
              <a:buSzPts val="1400"/>
              <a:buChar char="●"/>
            </a:pPr>
            <a:r>
              <a:rPr lang="en">
                <a:solidFill>
                  <a:schemeClr val="dk1"/>
                </a:solidFill>
              </a:rPr>
              <a:t>Random samples from data</a:t>
            </a:r>
            <a:endParaRPr>
              <a:solidFill>
                <a:schemeClr val="dk1"/>
              </a:solidFill>
            </a:endParaRPr>
          </a:p>
          <a:p>
            <a:pPr indent="-317500" lvl="3" marL="1828800" rtl="0" algn="l">
              <a:spcBef>
                <a:spcPts val="0"/>
              </a:spcBef>
              <a:spcAft>
                <a:spcPts val="0"/>
              </a:spcAft>
              <a:buClr>
                <a:schemeClr val="dk1"/>
              </a:buClr>
              <a:buSzPts val="1400"/>
              <a:buChar char="●"/>
            </a:pPr>
            <a:r>
              <a:rPr lang="en">
                <a:solidFill>
                  <a:schemeClr val="dk1"/>
                </a:solidFill>
              </a:rPr>
              <a:t>Equal splitting of data</a:t>
            </a:r>
            <a:endParaRPr>
              <a:solidFill>
                <a:schemeClr val="dk1"/>
              </a:solidFill>
            </a:endParaRPr>
          </a:p>
        </p:txBody>
      </p:sp>
      <p:sp>
        <p:nvSpPr>
          <p:cNvPr id="220" name="Google Shape;220;p2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21" name="Google Shape;221;p29"/>
          <p:cNvPicPr preferRelativeResize="0"/>
          <p:nvPr/>
        </p:nvPicPr>
        <p:blipFill>
          <a:blip r:embed="rId3">
            <a:alphaModFix/>
          </a:blip>
          <a:stretch>
            <a:fillRect/>
          </a:stretch>
        </p:blipFill>
        <p:spPr>
          <a:xfrm>
            <a:off x="200025" y="4514701"/>
            <a:ext cx="2861098" cy="514350"/>
          </a:xfrm>
          <a:prstGeom prst="rect">
            <a:avLst/>
          </a:prstGeom>
          <a:noFill/>
          <a:ln>
            <a:noFill/>
          </a:ln>
        </p:spPr>
      </p:pic>
      <p:sp>
        <p:nvSpPr>
          <p:cNvPr id="222" name="Google Shape;222;p29"/>
          <p:cNvSpPr txBox="1"/>
          <p:nvPr/>
        </p:nvSpPr>
        <p:spPr>
          <a:xfrm>
            <a:off x="3243275" y="4514700"/>
            <a:ext cx="5643900" cy="51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Environmental sound classification using deep learning - Manoj</a:t>
            </a:r>
            <a:r>
              <a:rPr lang="en"/>
              <a:t>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30"/>
          <p:cNvSpPr txBox="1"/>
          <p:nvPr>
            <p:ph type="title"/>
          </p:nvPr>
        </p:nvSpPr>
        <p:spPr>
          <a:xfrm>
            <a:off x="311700" y="561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a:t>
            </a:r>
            <a:r>
              <a:rPr lang="en"/>
              <a:t>preparation</a:t>
            </a:r>
            <a:r>
              <a:rPr lang="en"/>
              <a:t> for classical approach</a:t>
            </a:r>
            <a:endParaRPr/>
          </a:p>
        </p:txBody>
      </p:sp>
      <p:sp>
        <p:nvSpPr>
          <p:cNvPr id="228" name="Google Shape;228;p30"/>
          <p:cNvSpPr txBox="1"/>
          <p:nvPr>
            <p:ph idx="1" type="body"/>
          </p:nvPr>
        </p:nvSpPr>
        <p:spPr>
          <a:xfrm>
            <a:off x="311700" y="628800"/>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Char char="●"/>
            </a:pPr>
            <a:r>
              <a:rPr lang="en" sz="1450">
                <a:solidFill>
                  <a:schemeClr val="dk1"/>
                </a:solidFill>
                <a:highlight>
                  <a:srgbClr val="FFFFFF"/>
                </a:highlight>
              </a:rPr>
              <a:t>Compute the 20 mfcc features for each audio file.</a:t>
            </a:r>
            <a:endParaRPr sz="1450">
              <a:solidFill>
                <a:schemeClr val="dk1"/>
              </a:solidFill>
              <a:highlight>
                <a:srgbClr val="FFFFFF"/>
              </a:highlight>
            </a:endParaRPr>
          </a:p>
          <a:p>
            <a:pPr indent="0" lvl="0" marL="0" rtl="0" algn="l">
              <a:spcBef>
                <a:spcPts val="1600"/>
              </a:spcBef>
              <a:spcAft>
                <a:spcPts val="0"/>
              </a:spcAft>
              <a:buNone/>
            </a:pPr>
            <a:r>
              <a:t/>
            </a:r>
            <a:endParaRPr sz="1450">
              <a:solidFill>
                <a:schemeClr val="dk1"/>
              </a:solidFill>
              <a:highlight>
                <a:srgbClr val="FFFFFF"/>
              </a:highlight>
            </a:endParaRPr>
          </a:p>
          <a:p>
            <a:pPr indent="0" lvl="0" marL="0" rtl="0" algn="l">
              <a:spcBef>
                <a:spcPts val="1600"/>
              </a:spcBef>
              <a:spcAft>
                <a:spcPts val="0"/>
              </a:spcAft>
              <a:buNone/>
            </a:pPr>
            <a:r>
              <a:t/>
            </a:r>
            <a:endParaRPr sz="1450">
              <a:solidFill>
                <a:schemeClr val="dk1"/>
              </a:solidFill>
              <a:highlight>
                <a:srgbClr val="FFFFFF"/>
              </a:highlight>
            </a:endParaRPr>
          </a:p>
          <a:p>
            <a:pPr indent="0" lvl="0" marL="0" rtl="0" algn="l">
              <a:spcBef>
                <a:spcPts val="1600"/>
              </a:spcBef>
              <a:spcAft>
                <a:spcPts val="0"/>
              </a:spcAft>
              <a:buNone/>
            </a:pPr>
            <a:r>
              <a:t/>
            </a:r>
            <a:endParaRPr sz="1450">
              <a:solidFill>
                <a:schemeClr val="dk1"/>
              </a:solidFill>
              <a:highlight>
                <a:srgbClr val="FFFFFF"/>
              </a:highlight>
            </a:endParaRPr>
          </a:p>
          <a:p>
            <a:pPr indent="0" lvl="0" marL="0" rtl="0" algn="l">
              <a:spcBef>
                <a:spcPts val="1600"/>
              </a:spcBef>
              <a:spcAft>
                <a:spcPts val="0"/>
              </a:spcAft>
              <a:buNone/>
            </a:pPr>
            <a:r>
              <a:t/>
            </a:r>
            <a:endParaRPr sz="1450">
              <a:solidFill>
                <a:schemeClr val="dk1"/>
              </a:solidFill>
              <a:highlight>
                <a:srgbClr val="FFFFFF"/>
              </a:highlight>
            </a:endParaRPr>
          </a:p>
          <a:p>
            <a:pPr indent="0" lvl="0" marL="0" rtl="0" algn="l">
              <a:spcBef>
                <a:spcPts val="1600"/>
              </a:spcBef>
              <a:spcAft>
                <a:spcPts val="0"/>
              </a:spcAft>
              <a:buNone/>
            </a:pPr>
            <a:r>
              <a:t/>
            </a:r>
            <a:endParaRPr sz="1450">
              <a:solidFill>
                <a:schemeClr val="dk1"/>
              </a:solidFill>
              <a:highlight>
                <a:srgbClr val="FFFFFF"/>
              </a:highlight>
            </a:endParaRPr>
          </a:p>
          <a:p>
            <a:pPr indent="0" lvl="0" marL="0" rtl="0" algn="l">
              <a:spcBef>
                <a:spcPts val="1600"/>
              </a:spcBef>
              <a:spcAft>
                <a:spcPts val="0"/>
              </a:spcAft>
              <a:buNone/>
            </a:pPr>
            <a:r>
              <a:t/>
            </a:r>
            <a:endParaRPr sz="1450">
              <a:solidFill>
                <a:schemeClr val="dk1"/>
              </a:solidFill>
              <a:highlight>
                <a:srgbClr val="FFFFFF"/>
              </a:highlight>
            </a:endParaRPr>
          </a:p>
          <a:p>
            <a:pPr indent="0" lvl="0" marL="0" rtl="0" algn="l">
              <a:spcBef>
                <a:spcPts val="1600"/>
              </a:spcBef>
              <a:spcAft>
                <a:spcPts val="1600"/>
              </a:spcAft>
              <a:buNone/>
            </a:pPr>
            <a:r>
              <a:t/>
            </a:r>
            <a:endParaRPr sz="1400">
              <a:solidFill>
                <a:schemeClr val="dk1"/>
              </a:solidFill>
            </a:endParaRPr>
          </a:p>
        </p:txBody>
      </p:sp>
      <p:sp>
        <p:nvSpPr>
          <p:cNvPr id="229" name="Google Shape;229;p3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30" name="Google Shape;230;p30"/>
          <p:cNvPicPr preferRelativeResize="0"/>
          <p:nvPr/>
        </p:nvPicPr>
        <p:blipFill>
          <a:blip r:embed="rId3">
            <a:alphaModFix/>
          </a:blip>
          <a:stretch>
            <a:fillRect/>
          </a:stretch>
        </p:blipFill>
        <p:spPr>
          <a:xfrm>
            <a:off x="200025" y="4514701"/>
            <a:ext cx="2861098" cy="514350"/>
          </a:xfrm>
          <a:prstGeom prst="rect">
            <a:avLst/>
          </a:prstGeom>
          <a:noFill/>
          <a:ln>
            <a:noFill/>
          </a:ln>
        </p:spPr>
      </p:pic>
      <p:sp>
        <p:nvSpPr>
          <p:cNvPr id="231" name="Google Shape;231;p30"/>
          <p:cNvSpPr txBox="1"/>
          <p:nvPr/>
        </p:nvSpPr>
        <p:spPr>
          <a:xfrm>
            <a:off x="3243275" y="4514700"/>
            <a:ext cx="5643900" cy="51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Environmental sound classification using deep learning - Manoj</a:t>
            </a:r>
            <a:r>
              <a:rPr lang="en"/>
              <a:t> </a:t>
            </a:r>
            <a:endParaRPr/>
          </a:p>
        </p:txBody>
      </p:sp>
      <p:pic>
        <p:nvPicPr>
          <p:cNvPr id="232" name="Google Shape;232;p30"/>
          <p:cNvPicPr preferRelativeResize="0"/>
          <p:nvPr/>
        </p:nvPicPr>
        <p:blipFill rotWithShape="1">
          <a:blip r:embed="rId4">
            <a:alphaModFix/>
          </a:blip>
          <a:srcRect b="0" l="32203" r="47046" t="23931"/>
          <a:stretch/>
        </p:blipFill>
        <p:spPr>
          <a:xfrm>
            <a:off x="1196226" y="961475"/>
            <a:ext cx="1413249" cy="291430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31"/>
          <p:cNvSpPr txBox="1"/>
          <p:nvPr>
            <p:ph type="title"/>
          </p:nvPr>
        </p:nvSpPr>
        <p:spPr>
          <a:xfrm>
            <a:off x="330925" y="100525"/>
            <a:ext cx="78603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Classical approach</a:t>
            </a:r>
            <a:r>
              <a:rPr lang="en" sz="2000"/>
              <a:t> pipeline</a:t>
            </a:r>
            <a:endParaRPr sz="2000"/>
          </a:p>
        </p:txBody>
      </p:sp>
      <p:sp>
        <p:nvSpPr>
          <p:cNvPr id="238" name="Google Shape;238;p3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39" name="Google Shape;239;p31"/>
          <p:cNvPicPr preferRelativeResize="0"/>
          <p:nvPr/>
        </p:nvPicPr>
        <p:blipFill>
          <a:blip r:embed="rId3">
            <a:alphaModFix/>
          </a:blip>
          <a:stretch>
            <a:fillRect/>
          </a:stretch>
        </p:blipFill>
        <p:spPr>
          <a:xfrm>
            <a:off x="200025" y="4514701"/>
            <a:ext cx="2861098" cy="514350"/>
          </a:xfrm>
          <a:prstGeom prst="rect">
            <a:avLst/>
          </a:prstGeom>
          <a:noFill/>
          <a:ln>
            <a:noFill/>
          </a:ln>
        </p:spPr>
      </p:pic>
      <p:sp>
        <p:nvSpPr>
          <p:cNvPr id="240" name="Google Shape;240;p31"/>
          <p:cNvSpPr txBox="1"/>
          <p:nvPr/>
        </p:nvSpPr>
        <p:spPr>
          <a:xfrm>
            <a:off x="3243275" y="4514700"/>
            <a:ext cx="5643900" cy="51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Environmental sound classification using deep learning - Manoj</a:t>
            </a:r>
            <a:r>
              <a:rPr lang="en"/>
              <a:t> </a:t>
            </a:r>
            <a:endParaRPr/>
          </a:p>
        </p:txBody>
      </p:sp>
      <p:pic>
        <p:nvPicPr>
          <p:cNvPr id="241" name="Google Shape;241;p31"/>
          <p:cNvPicPr preferRelativeResize="0"/>
          <p:nvPr/>
        </p:nvPicPr>
        <p:blipFill>
          <a:blip r:embed="rId4">
            <a:alphaModFix/>
          </a:blip>
          <a:stretch>
            <a:fillRect/>
          </a:stretch>
        </p:blipFill>
        <p:spPr>
          <a:xfrm>
            <a:off x="152400" y="646525"/>
            <a:ext cx="1328150" cy="1022050"/>
          </a:xfrm>
          <a:prstGeom prst="rect">
            <a:avLst/>
          </a:prstGeom>
          <a:noFill/>
          <a:ln>
            <a:noFill/>
          </a:ln>
        </p:spPr>
      </p:pic>
      <p:pic>
        <p:nvPicPr>
          <p:cNvPr descr="Sound FX &gt;&gt; Transportation &gt;&gt; Engines: Car Engine - Flash Kit" id="242" name="Google Shape;242;p31"/>
          <p:cNvPicPr preferRelativeResize="0"/>
          <p:nvPr/>
        </p:nvPicPr>
        <p:blipFill>
          <a:blip r:embed="rId5">
            <a:alphaModFix/>
          </a:blip>
          <a:stretch>
            <a:fillRect/>
          </a:stretch>
        </p:blipFill>
        <p:spPr>
          <a:xfrm>
            <a:off x="200025" y="1747175"/>
            <a:ext cx="1328150" cy="666168"/>
          </a:xfrm>
          <a:prstGeom prst="rect">
            <a:avLst/>
          </a:prstGeom>
          <a:noFill/>
          <a:ln>
            <a:noFill/>
          </a:ln>
        </p:spPr>
      </p:pic>
      <p:sp>
        <p:nvSpPr>
          <p:cNvPr id="243" name="Google Shape;243;p31"/>
          <p:cNvSpPr/>
          <p:nvPr/>
        </p:nvSpPr>
        <p:spPr>
          <a:xfrm>
            <a:off x="1797825" y="1509400"/>
            <a:ext cx="317100" cy="1593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44" name="Google Shape;244;p31"/>
          <p:cNvPicPr preferRelativeResize="0"/>
          <p:nvPr/>
        </p:nvPicPr>
        <p:blipFill>
          <a:blip r:embed="rId6">
            <a:alphaModFix/>
          </a:blip>
          <a:stretch>
            <a:fillRect/>
          </a:stretch>
        </p:blipFill>
        <p:spPr>
          <a:xfrm>
            <a:off x="2267325" y="978613"/>
            <a:ext cx="1328150" cy="1220870"/>
          </a:xfrm>
          <a:prstGeom prst="rect">
            <a:avLst/>
          </a:prstGeom>
          <a:noFill/>
          <a:ln>
            <a:noFill/>
          </a:ln>
        </p:spPr>
      </p:pic>
      <p:sp>
        <p:nvSpPr>
          <p:cNvPr id="245" name="Google Shape;245;p31"/>
          <p:cNvSpPr/>
          <p:nvPr/>
        </p:nvSpPr>
        <p:spPr>
          <a:xfrm>
            <a:off x="3690350" y="1509400"/>
            <a:ext cx="317100" cy="1593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46" name="Google Shape;246;p31"/>
          <p:cNvPicPr preferRelativeResize="0"/>
          <p:nvPr/>
        </p:nvPicPr>
        <p:blipFill>
          <a:blip r:embed="rId7">
            <a:alphaModFix/>
          </a:blip>
          <a:stretch>
            <a:fillRect/>
          </a:stretch>
        </p:blipFill>
        <p:spPr>
          <a:xfrm>
            <a:off x="4102325" y="1078025"/>
            <a:ext cx="1804759" cy="1022050"/>
          </a:xfrm>
          <a:prstGeom prst="rect">
            <a:avLst/>
          </a:prstGeom>
          <a:noFill/>
          <a:ln>
            <a:noFill/>
          </a:ln>
        </p:spPr>
      </p:pic>
      <p:sp>
        <p:nvSpPr>
          <p:cNvPr id="247" name="Google Shape;247;p31"/>
          <p:cNvSpPr/>
          <p:nvPr/>
        </p:nvSpPr>
        <p:spPr>
          <a:xfrm>
            <a:off x="5906675" y="1509400"/>
            <a:ext cx="317100" cy="1593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31"/>
          <p:cNvSpPr txBox="1"/>
          <p:nvPr/>
        </p:nvSpPr>
        <p:spPr>
          <a:xfrm>
            <a:off x="6412550" y="1163300"/>
            <a:ext cx="1374900" cy="75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249" name="Google Shape;249;p31"/>
          <p:cNvPicPr preferRelativeResize="0"/>
          <p:nvPr/>
        </p:nvPicPr>
        <p:blipFill rotWithShape="1">
          <a:blip r:embed="rId8">
            <a:alphaModFix/>
          </a:blip>
          <a:srcRect b="0" l="32203" r="47046" t="35026"/>
          <a:stretch/>
        </p:blipFill>
        <p:spPr>
          <a:xfrm>
            <a:off x="6502925" y="1078025"/>
            <a:ext cx="1413249" cy="2489276"/>
          </a:xfrm>
          <a:prstGeom prst="rect">
            <a:avLst/>
          </a:prstGeom>
          <a:noFill/>
          <a:ln>
            <a:noFill/>
          </a:ln>
        </p:spPr>
      </p:pic>
      <p:sp>
        <p:nvSpPr>
          <p:cNvPr id="250" name="Google Shape;250;p31"/>
          <p:cNvSpPr/>
          <p:nvPr/>
        </p:nvSpPr>
        <p:spPr>
          <a:xfrm>
            <a:off x="5362875" y="3012050"/>
            <a:ext cx="471000" cy="159300"/>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31"/>
          <p:cNvSpPr txBox="1"/>
          <p:nvPr/>
        </p:nvSpPr>
        <p:spPr>
          <a:xfrm>
            <a:off x="3061125" y="2798450"/>
            <a:ext cx="2011800" cy="5865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t>Classical model with default parameters</a:t>
            </a:r>
            <a:endParaRPr/>
          </a:p>
        </p:txBody>
      </p:sp>
      <p:sp>
        <p:nvSpPr>
          <p:cNvPr id="252" name="Google Shape;252;p31"/>
          <p:cNvSpPr txBox="1"/>
          <p:nvPr/>
        </p:nvSpPr>
        <p:spPr>
          <a:xfrm>
            <a:off x="832950" y="3170775"/>
            <a:ext cx="1474500" cy="5865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t>Comparison of results </a:t>
            </a:r>
            <a:endParaRPr/>
          </a:p>
        </p:txBody>
      </p:sp>
      <p:sp>
        <p:nvSpPr>
          <p:cNvPr id="253" name="Google Shape;253;p31"/>
          <p:cNvSpPr txBox="1"/>
          <p:nvPr/>
        </p:nvSpPr>
        <p:spPr>
          <a:xfrm>
            <a:off x="3061125" y="3656575"/>
            <a:ext cx="2011800" cy="5865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t>Classical model with hyperparameter tuning</a:t>
            </a:r>
            <a:endParaRPr/>
          </a:p>
        </p:txBody>
      </p:sp>
      <p:sp>
        <p:nvSpPr>
          <p:cNvPr id="254" name="Google Shape;254;p31"/>
          <p:cNvSpPr/>
          <p:nvPr/>
        </p:nvSpPr>
        <p:spPr>
          <a:xfrm>
            <a:off x="5362875" y="3870175"/>
            <a:ext cx="471000" cy="159300"/>
          </a:xfrm>
          <a:prstGeom prst="leftArrow">
            <a:avLst>
              <a:gd fmla="val 50000" name="adj1"/>
              <a:gd fmla="val 5353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31"/>
          <p:cNvSpPr/>
          <p:nvPr/>
        </p:nvSpPr>
        <p:spPr>
          <a:xfrm>
            <a:off x="2445625" y="3384375"/>
            <a:ext cx="471000" cy="159300"/>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 name="Shape 60"/>
        <p:cNvGrpSpPr/>
        <p:nvPr/>
      </p:nvGrpSpPr>
      <p:grpSpPr>
        <a:xfrm>
          <a:off x="0" y="0"/>
          <a:ext cx="0" cy="0"/>
          <a:chOff x="0" y="0"/>
          <a:chExt cx="0" cy="0"/>
        </a:xfrm>
      </p:grpSpPr>
      <p:sp>
        <p:nvSpPr>
          <p:cNvPr id="61" name="Google Shape;61;p14"/>
          <p:cNvSpPr txBox="1"/>
          <p:nvPr>
            <p:ph type="title"/>
          </p:nvPr>
        </p:nvSpPr>
        <p:spPr>
          <a:xfrm>
            <a:off x="311700" y="1701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Problem formulation</a:t>
            </a:r>
            <a:endParaRPr/>
          </a:p>
        </p:txBody>
      </p:sp>
      <p:sp>
        <p:nvSpPr>
          <p:cNvPr id="62" name="Google Shape;62;p14"/>
          <p:cNvSpPr txBox="1"/>
          <p:nvPr/>
        </p:nvSpPr>
        <p:spPr>
          <a:xfrm>
            <a:off x="311700" y="626700"/>
            <a:ext cx="8520600" cy="38901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15000"/>
              </a:lnSpc>
              <a:spcBef>
                <a:spcPts val="0"/>
              </a:spcBef>
              <a:spcAft>
                <a:spcPts val="0"/>
              </a:spcAft>
              <a:buClr>
                <a:schemeClr val="dk1"/>
              </a:buClr>
              <a:buSzPts val="1400"/>
              <a:buChar char="●"/>
            </a:pPr>
            <a:r>
              <a:rPr lang="en">
                <a:solidFill>
                  <a:schemeClr val="dk1"/>
                </a:solidFill>
              </a:rPr>
              <a:t>Intelligent sound detection(ISR) is a technology for identifying sound events that exist in the real environment and embedding such ability in machines or robots.</a:t>
            </a:r>
            <a:endParaRPr>
              <a:solidFill>
                <a:schemeClr val="dk1"/>
              </a:solidFill>
            </a:endParaRPr>
          </a:p>
          <a:p>
            <a:pPr indent="-317500" lvl="0" marL="457200" marR="0" rtl="0" algn="l">
              <a:lnSpc>
                <a:spcPct val="115000"/>
              </a:lnSpc>
              <a:spcBef>
                <a:spcPts val="0"/>
              </a:spcBef>
              <a:spcAft>
                <a:spcPts val="0"/>
              </a:spcAft>
              <a:buClr>
                <a:schemeClr val="dk1"/>
              </a:buClr>
              <a:buSzPts val="1400"/>
              <a:buChar char="●"/>
            </a:pPr>
            <a:r>
              <a:rPr lang="en">
                <a:solidFill>
                  <a:schemeClr val="dk1"/>
                </a:solidFill>
              </a:rPr>
              <a:t>Environmental sound classification(ESC) serve as a fundamental steps of ISR. </a:t>
            </a:r>
            <a:endParaRPr>
              <a:solidFill>
                <a:schemeClr val="dk1"/>
              </a:solidFill>
            </a:endParaRPr>
          </a:p>
          <a:p>
            <a:pPr indent="-317500" lvl="0" marL="457200" marR="0" rtl="0" algn="l">
              <a:lnSpc>
                <a:spcPct val="115000"/>
              </a:lnSpc>
              <a:spcBef>
                <a:spcPts val="0"/>
              </a:spcBef>
              <a:spcAft>
                <a:spcPts val="0"/>
              </a:spcAft>
              <a:buClr>
                <a:schemeClr val="dk1"/>
              </a:buClr>
              <a:buSzPts val="1400"/>
              <a:buChar char="●"/>
            </a:pPr>
            <a:r>
              <a:rPr lang="en">
                <a:solidFill>
                  <a:schemeClr val="dk1"/>
                </a:solidFill>
                <a:highlight>
                  <a:srgbClr val="FFFF00"/>
                </a:highlight>
              </a:rPr>
              <a:t>The main goal of ESC is to precisely classify the class of a detected sound</a:t>
            </a:r>
            <a:r>
              <a:rPr lang="en">
                <a:solidFill>
                  <a:schemeClr val="dk1"/>
                </a:solidFill>
              </a:rPr>
              <a:t>.</a:t>
            </a:r>
            <a:endParaRPr>
              <a:solidFill>
                <a:schemeClr val="dk1"/>
              </a:solidFill>
            </a:endParaRPr>
          </a:p>
          <a:p>
            <a:pPr indent="-317500" lvl="0" marL="457200" marR="0" rtl="0" algn="l">
              <a:lnSpc>
                <a:spcPct val="115000"/>
              </a:lnSpc>
              <a:spcBef>
                <a:spcPts val="0"/>
              </a:spcBef>
              <a:spcAft>
                <a:spcPts val="0"/>
              </a:spcAft>
              <a:buClr>
                <a:schemeClr val="dk1"/>
              </a:buClr>
              <a:buSzPts val="1400"/>
              <a:buChar char="●"/>
            </a:pPr>
            <a:r>
              <a:rPr lang="en">
                <a:solidFill>
                  <a:schemeClr val="dk1"/>
                </a:solidFill>
              </a:rPr>
              <a:t>Automatic speech recognition (ASR) and music information recognition (MIR) will be inefficient when applying to non stationary ESC task because environmental sound is non stationary in nature.</a:t>
            </a:r>
            <a:endParaRPr>
              <a:solidFill>
                <a:schemeClr val="dk1"/>
              </a:solidFill>
            </a:endParaRPr>
          </a:p>
          <a:p>
            <a:pPr indent="-317500" lvl="0" marL="457200" marR="0" rtl="0" algn="l">
              <a:lnSpc>
                <a:spcPct val="115000"/>
              </a:lnSpc>
              <a:spcBef>
                <a:spcPts val="0"/>
              </a:spcBef>
              <a:spcAft>
                <a:spcPts val="0"/>
              </a:spcAft>
              <a:buClr>
                <a:schemeClr val="dk1"/>
              </a:buClr>
              <a:buSzPts val="1400"/>
              <a:buChar char="●"/>
            </a:pPr>
            <a:r>
              <a:rPr lang="en">
                <a:solidFill>
                  <a:schemeClr val="dk1"/>
                </a:solidFill>
              </a:rPr>
              <a:t>Therefore, it is essential to develop an efficient ISR system for environment sound(ES) recognition.</a:t>
            </a:r>
            <a:endParaRPr>
              <a:solidFill>
                <a:schemeClr val="dk1"/>
              </a:solidFill>
            </a:endParaRPr>
          </a:p>
          <a:p>
            <a:pPr indent="-317500" lvl="0" marL="457200" marR="0" rtl="0" algn="l">
              <a:lnSpc>
                <a:spcPct val="115000"/>
              </a:lnSpc>
              <a:spcBef>
                <a:spcPts val="0"/>
              </a:spcBef>
              <a:spcAft>
                <a:spcPts val="0"/>
              </a:spcAft>
              <a:buClr>
                <a:schemeClr val="dk1"/>
              </a:buClr>
              <a:buSzPts val="1400"/>
              <a:buChar char="●"/>
            </a:pPr>
            <a:r>
              <a:rPr lang="en">
                <a:solidFill>
                  <a:schemeClr val="dk1"/>
                </a:solidFill>
              </a:rPr>
              <a:t>The main obstacles of current algorithms for ESC task are </a:t>
            </a:r>
            <a:endParaRPr>
              <a:solidFill>
                <a:schemeClr val="dk1"/>
              </a:solidFill>
            </a:endParaRPr>
          </a:p>
          <a:p>
            <a:pPr indent="-317500" lvl="0" marL="457200" marR="0" rtl="0" algn="l">
              <a:lnSpc>
                <a:spcPct val="115000"/>
              </a:lnSpc>
              <a:spcBef>
                <a:spcPts val="0"/>
              </a:spcBef>
              <a:spcAft>
                <a:spcPts val="0"/>
              </a:spcAft>
              <a:buClr>
                <a:schemeClr val="dk1"/>
              </a:buClr>
              <a:buSzPts val="1400"/>
              <a:buChar char="●"/>
            </a:pPr>
            <a:r>
              <a:rPr lang="en">
                <a:solidFill>
                  <a:schemeClr val="dk1"/>
                </a:solidFill>
              </a:rPr>
              <a:t>1) log-mel and MFCC are the most widely used acoustic features applied to ESC, but were originally designed for ASR and MIR. ES is non stationary signal and using single features lead to the failure of capturing the important information about Environmental sound.</a:t>
            </a:r>
            <a:endParaRPr>
              <a:solidFill>
                <a:schemeClr val="dk1"/>
              </a:solidFill>
            </a:endParaRPr>
          </a:p>
          <a:p>
            <a:pPr indent="-317500" lvl="0" marL="457200" marR="0" rtl="0" algn="l">
              <a:lnSpc>
                <a:spcPct val="115000"/>
              </a:lnSpc>
              <a:spcBef>
                <a:spcPts val="0"/>
              </a:spcBef>
              <a:spcAft>
                <a:spcPts val="0"/>
              </a:spcAft>
              <a:buClr>
                <a:schemeClr val="dk1"/>
              </a:buClr>
              <a:buSzPts val="1400"/>
              <a:buChar char="●"/>
            </a:pPr>
            <a:r>
              <a:rPr lang="en">
                <a:solidFill>
                  <a:schemeClr val="dk1"/>
                </a:solidFill>
              </a:rPr>
              <a:t> 2) In recent years neural network has gained popularity for environmental sound classification. However performance is still unsatisfactory.</a:t>
            </a:r>
            <a:endParaRPr>
              <a:solidFill>
                <a:schemeClr val="dk1"/>
              </a:solidFill>
            </a:endParaRPr>
          </a:p>
          <a:p>
            <a:pPr indent="-317500" lvl="0" marL="457200" marR="0" rtl="0" algn="l">
              <a:lnSpc>
                <a:spcPct val="115000"/>
              </a:lnSpc>
              <a:spcBef>
                <a:spcPts val="0"/>
              </a:spcBef>
              <a:spcAft>
                <a:spcPts val="0"/>
              </a:spcAft>
              <a:buClr>
                <a:schemeClr val="dk1"/>
              </a:buClr>
              <a:buSzPts val="1400"/>
              <a:buChar char="●"/>
            </a:pPr>
            <a:r>
              <a:rPr lang="en">
                <a:solidFill>
                  <a:schemeClr val="dk1"/>
                </a:solidFill>
              </a:rPr>
              <a:t>Hence, </a:t>
            </a:r>
            <a:r>
              <a:rPr lang="en">
                <a:solidFill>
                  <a:schemeClr val="dk1"/>
                </a:solidFill>
                <a:highlight>
                  <a:srgbClr val="FFFF00"/>
                </a:highlight>
              </a:rPr>
              <a:t>there is a need to develop appropriate auditory features and novel neural network models to achieve high categorization accuracy for ESC tasks.</a:t>
            </a:r>
            <a:endParaRPr>
              <a:solidFill>
                <a:schemeClr val="dk1"/>
              </a:solidFill>
              <a:highlight>
                <a:srgbClr val="FFFF00"/>
              </a:highlight>
            </a:endParaRPr>
          </a:p>
          <a:p>
            <a:pPr indent="0" lvl="0" marL="0" rtl="0" algn="l">
              <a:lnSpc>
                <a:spcPct val="115000"/>
              </a:lnSpc>
              <a:spcBef>
                <a:spcPts val="1600"/>
              </a:spcBef>
              <a:spcAft>
                <a:spcPts val="1600"/>
              </a:spcAft>
              <a:buNone/>
            </a:pPr>
            <a:r>
              <a:t/>
            </a:r>
            <a:endParaRPr>
              <a:solidFill>
                <a:schemeClr val="dk1"/>
              </a:solidFill>
            </a:endParaRPr>
          </a:p>
        </p:txBody>
      </p:sp>
      <p:pic>
        <p:nvPicPr>
          <p:cNvPr id="63" name="Google Shape;63;p14"/>
          <p:cNvPicPr preferRelativeResize="0"/>
          <p:nvPr/>
        </p:nvPicPr>
        <p:blipFill>
          <a:blip r:embed="rId3">
            <a:alphaModFix/>
          </a:blip>
          <a:stretch>
            <a:fillRect/>
          </a:stretch>
        </p:blipFill>
        <p:spPr>
          <a:xfrm>
            <a:off x="200025" y="4514701"/>
            <a:ext cx="2861098" cy="514350"/>
          </a:xfrm>
          <a:prstGeom prst="rect">
            <a:avLst/>
          </a:prstGeom>
          <a:noFill/>
          <a:ln>
            <a:noFill/>
          </a:ln>
        </p:spPr>
      </p:pic>
      <p:sp>
        <p:nvSpPr>
          <p:cNvPr id="64" name="Google Shape;64;p14"/>
          <p:cNvSpPr txBox="1"/>
          <p:nvPr/>
        </p:nvSpPr>
        <p:spPr>
          <a:xfrm>
            <a:off x="3243275" y="4514700"/>
            <a:ext cx="5643900" cy="51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Environmental sound classification using deep learning - Manoj</a:t>
            </a:r>
            <a:r>
              <a:rPr lang="en"/>
              <a:t>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32"/>
          <p:cNvSpPr txBox="1"/>
          <p:nvPr>
            <p:ph type="title"/>
          </p:nvPr>
        </p:nvSpPr>
        <p:spPr>
          <a:xfrm>
            <a:off x="311700" y="659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Classical approach -  Urbansound8k(US8K)</a:t>
            </a:r>
            <a:endParaRPr/>
          </a:p>
        </p:txBody>
      </p:sp>
      <p:sp>
        <p:nvSpPr>
          <p:cNvPr id="261" name="Google Shape;261;p32"/>
          <p:cNvSpPr txBox="1"/>
          <p:nvPr>
            <p:ph idx="1" type="body"/>
          </p:nvPr>
        </p:nvSpPr>
        <p:spPr>
          <a:xfrm>
            <a:off x="311700" y="599300"/>
            <a:ext cx="8520600" cy="39402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sz="1100">
              <a:solidFill>
                <a:schemeClr val="dk1"/>
              </a:solidFill>
            </a:endParaRPr>
          </a:p>
          <a:p>
            <a:pPr indent="0" lvl="0" marL="0" rtl="0" algn="l">
              <a:spcBef>
                <a:spcPts val="1600"/>
              </a:spcBef>
              <a:spcAft>
                <a:spcPts val="1600"/>
              </a:spcAft>
              <a:buNone/>
            </a:pPr>
            <a:r>
              <a:t/>
            </a:r>
            <a:endParaRPr sz="1100">
              <a:solidFill>
                <a:schemeClr val="dk1"/>
              </a:solidFill>
            </a:endParaRPr>
          </a:p>
        </p:txBody>
      </p:sp>
      <p:sp>
        <p:nvSpPr>
          <p:cNvPr id="262" name="Google Shape;262;p3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63" name="Google Shape;263;p32"/>
          <p:cNvPicPr preferRelativeResize="0"/>
          <p:nvPr/>
        </p:nvPicPr>
        <p:blipFill>
          <a:blip r:embed="rId3">
            <a:alphaModFix/>
          </a:blip>
          <a:stretch>
            <a:fillRect/>
          </a:stretch>
        </p:blipFill>
        <p:spPr>
          <a:xfrm>
            <a:off x="200025" y="4635450"/>
            <a:ext cx="2189421" cy="393600"/>
          </a:xfrm>
          <a:prstGeom prst="rect">
            <a:avLst/>
          </a:prstGeom>
          <a:noFill/>
          <a:ln>
            <a:noFill/>
          </a:ln>
        </p:spPr>
      </p:pic>
      <p:sp>
        <p:nvSpPr>
          <p:cNvPr id="264" name="Google Shape;264;p32"/>
          <p:cNvSpPr txBox="1"/>
          <p:nvPr/>
        </p:nvSpPr>
        <p:spPr>
          <a:xfrm>
            <a:off x="2925650" y="4756550"/>
            <a:ext cx="5961600" cy="27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Environmental sound classification using deep learning - Manoj</a:t>
            </a:r>
            <a:r>
              <a:rPr lang="en"/>
              <a:t> </a:t>
            </a:r>
            <a:endParaRPr/>
          </a:p>
        </p:txBody>
      </p:sp>
      <p:pic>
        <p:nvPicPr>
          <p:cNvPr id="265" name="Google Shape;265;p32" title="Chart"/>
          <p:cNvPicPr preferRelativeResize="0"/>
          <p:nvPr/>
        </p:nvPicPr>
        <p:blipFill>
          <a:blip r:embed="rId4">
            <a:alphaModFix/>
          </a:blip>
          <a:stretch>
            <a:fillRect/>
          </a:stretch>
        </p:blipFill>
        <p:spPr>
          <a:xfrm>
            <a:off x="270550" y="1666925"/>
            <a:ext cx="3979051" cy="2464875"/>
          </a:xfrm>
          <a:prstGeom prst="rect">
            <a:avLst/>
          </a:prstGeom>
          <a:noFill/>
          <a:ln>
            <a:noFill/>
          </a:ln>
        </p:spPr>
      </p:pic>
      <p:pic>
        <p:nvPicPr>
          <p:cNvPr id="266" name="Google Shape;266;p32" title="Chart"/>
          <p:cNvPicPr preferRelativeResize="0"/>
          <p:nvPr/>
        </p:nvPicPr>
        <p:blipFill>
          <a:blip r:embed="rId5">
            <a:alphaModFix/>
          </a:blip>
          <a:stretch>
            <a:fillRect/>
          </a:stretch>
        </p:blipFill>
        <p:spPr>
          <a:xfrm>
            <a:off x="4572004" y="1613213"/>
            <a:ext cx="4152447" cy="2572300"/>
          </a:xfrm>
          <a:prstGeom prst="rect">
            <a:avLst/>
          </a:prstGeom>
          <a:noFill/>
          <a:ln>
            <a:noFill/>
          </a:ln>
        </p:spPr>
      </p:pic>
      <p:sp>
        <p:nvSpPr>
          <p:cNvPr id="267" name="Google Shape;267;p32"/>
          <p:cNvSpPr txBox="1"/>
          <p:nvPr/>
        </p:nvSpPr>
        <p:spPr>
          <a:xfrm>
            <a:off x="551550" y="831725"/>
            <a:ext cx="2156100" cy="2724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Default parameter</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33"/>
          <p:cNvSpPr txBox="1"/>
          <p:nvPr>
            <p:ph type="title"/>
          </p:nvPr>
        </p:nvSpPr>
        <p:spPr>
          <a:xfrm>
            <a:off x="311700" y="659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Classical approach -  Urbansound8k(US8K)</a:t>
            </a:r>
            <a:endParaRPr/>
          </a:p>
        </p:txBody>
      </p:sp>
      <p:sp>
        <p:nvSpPr>
          <p:cNvPr id="273" name="Google Shape;273;p33"/>
          <p:cNvSpPr txBox="1"/>
          <p:nvPr>
            <p:ph idx="1" type="body"/>
          </p:nvPr>
        </p:nvSpPr>
        <p:spPr>
          <a:xfrm>
            <a:off x="311700" y="599300"/>
            <a:ext cx="8520600" cy="39402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sz="1100">
              <a:solidFill>
                <a:schemeClr val="dk1"/>
              </a:solidFill>
            </a:endParaRPr>
          </a:p>
          <a:p>
            <a:pPr indent="0" lvl="0" marL="0" rtl="0" algn="l">
              <a:spcBef>
                <a:spcPts val="1600"/>
              </a:spcBef>
              <a:spcAft>
                <a:spcPts val="1600"/>
              </a:spcAft>
              <a:buNone/>
            </a:pPr>
            <a:r>
              <a:t/>
            </a:r>
            <a:endParaRPr sz="1100">
              <a:solidFill>
                <a:schemeClr val="dk1"/>
              </a:solidFill>
            </a:endParaRPr>
          </a:p>
        </p:txBody>
      </p:sp>
      <p:sp>
        <p:nvSpPr>
          <p:cNvPr id="274" name="Google Shape;274;p3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75" name="Google Shape;275;p33"/>
          <p:cNvPicPr preferRelativeResize="0"/>
          <p:nvPr/>
        </p:nvPicPr>
        <p:blipFill>
          <a:blip r:embed="rId3">
            <a:alphaModFix/>
          </a:blip>
          <a:stretch>
            <a:fillRect/>
          </a:stretch>
        </p:blipFill>
        <p:spPr>
          <a:xfrm>
            <a:off x="200025" y="4635450"/>
            <a:ext cx="2189421" cy="393600"/>
          </a:xfrm>
          <a:prstGeom prst="rect">
            <a:avLst/>
          </a:prstGeom>
          <a:noFill/>
          <a:ln>
            <a:noFill/>
          </a:ln>
        </p:spPr>
      </p:pic>
      <p:sp>
        <p:nvSpPr>
          <p:cNvPr id="276" name="Google Shape;276;p33"/>
          <p:cNvSpPr txBox="1"/>
          <p:nvPr/>
        </p:nvSpPr>
        <p:spPr>
          <a:xfrm>
            <a:off x="2925650" y="4756550"/>
            <a:ext cx="5961600" cy="27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Environmental sound classification using deep learning - Manoj</a:t>
            </a:r>
            <a:r>
              <a:rPr lang="en"/>
              <a:t> </a:t>
            </a:r>
            <a:endParaRPr/>
          </a:p>
        </p:txBody>
      </p:sp>
      <p:sp>
        <p:nvSpPr>
          <p:cNvPr id="277" name="Google Shape;277;p33"/>
          <p:cNvSpPr txBox="1"/>
          <p:nvPr/>
        </p:nvSpPr>
        <p:spPr>
          <a:xfrm>
            <a:off x="411650" y="976850"/>
            <a:ext cx="2575800" cy="2724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Optimized</a:t>
            </a:r>
            <a:r>
              <a:rPr lang="en"/>
              <a:t> parameter</a:t>
            </a:r>
            <a:endParaRPr/>
          </a:p>
        </p:txBody>
      </p:sp>
      <p:pic>
        <p:nvPicPr>
          <p:cNvPr id="278" name="Google Shape;278;p33" title="Chart"/>
          <p:cNvPicPr preferRelativeResize="0"/>
          <p:nvPr/>
        </p:nvPicPr>
        <p:blipFill>
          <a:blip r:embed="rId4">
            <a:alphaModFix/>
          </a:blip>
          <a:stretch>
            <a:fillRect/>
          </a:stretch>
        </p:blipFill>
        <p:spPr>
          <a:xfrm>
            <a:off x="4427675" y="1778118"/>
            <a:ext cx="4324650" cy="2674083"/>
          </a:xfrm>
          <a:prstGeom prst="rect">
            <a:avLst/>
          </a:prstGeom>
          <a:noFill/>
          <a:ln>
            <a:noFill/>
          </a:ln>
        </p:spPr>
      </p:pic>
      <p:pic>
        <p:nvPicPr>
          <p:cNvPr id="279" name="Google Shape;279;p33" title="Chart"/>
          <p:cNvPicPr preferRelativeResize="0"/>
          <p:nvPr/>
        </p:nvPicPr>
        <p:blipFill>
          <a:blip r:embed="rId5">
            <a:alphaModFix/>
          </a:blip>
          <a:stretch>
            <a:fillRect/>
          </a:stretch>
        </p:blipFill>
        <p:spPr>
          <a:xfrm>
            <a:off x="200030" y="1778125"/>
            <a:ext cx="4324650" cy="26740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34"/>
          <p:cNvSpPr txBox="1"/>
          <p:nvPr>
            <p:ph type="title"/>
          </p:nvPr>
        </p:nvSpPr>
        <p:spPr>
          <a:xfrm>
            <a:off x="311700" y="659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Classical approach -  Urbansound8k(US8K)</a:t>
            </a:r>
            <a:endParaRPr/>
          </a:p>
        </p:txBody>
      </p:sp>
      <p:sp>
        <p:nvSpPr>
          <p:cNvPr id="285" name="Google Shape;285;p34"/>
          <p:cNvSpPr txBox="1"/>
          <p:nvPr>
            <p:ph idx="1" type="body"/>
          </p:nvPr>
        </p:nvSpPr>
        <p:spPr>
          <a:xfrm>
            <a:off x="311700" y="599300"/>
            <a:ext cx="8520600" cy="39402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sz="1100">
              <a:solidFill>
                <a:schemeClr val="dk1"/>
              </a:solidFill>
            </a:endParaRPr>
          </a:p>
          <a:p>
            <a:pPr indent="0" lvl="0" marL="0" rtl="0" algn="l">
              <a:spcBef>
                <a:spcPts val="1600"/>
              </a:spcBef>
              <a:spcAft>
                <a:spcPts val="1600"/>
              </a:spcAft>
              <a:buNone/>
            </a:pPr>
            <a:r>
              <a:t/>
            </a:r>
            <a:endParaRPr sz="1100">
              <a:solidFill>
                <a:schemeClr val="dk1"/>
              </a:solidFill>
            </a:endParaRPr>
          </a:p>
        </p:txBody>
      </p:sp>
      <p:sp>
        <p:nvSpPr>
          <p:cNvPr id="286" name="Google Shape;286;p3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87" name="Google Shape;287;p34"/>
          <p:cNvPicPr preferRelativeResize="0"/>
          <p:nvPr/>
        </p:nvPicPr>
        <p:blipFill>
          <a:blip r:embed="rId3">
            <a:alphaModFix/>
          </a:blip>
          <a:stretch>
            <a:fillRect/>
          </a:stretch>
        </p:blipFill>
        <p:spPr>
          <a:xfrm>
            <a:off x="200025" y="4635450"/>
            <a:ext cx="2189421" cy="393600"/>
          </a:xfrm>
          <a:prstGeom prst="rect">
            <a:avLst/>
          </a:prstGeom>
          <a:noFill/>
          <a:ln>
            <a:noFill/>
          </a:ln>
        </p:spPr>
      </p:pic>
      <p:sp>
        <p:nvSpPr>
          <p:cNvPr id="288" name="Google Shape;288;p34"/>
          <p:cNvSpPr txBox="1"/>
          <p:nvPr/>
        </p:nvSpPr>
        <p:spPr>
          <a:xfrm>
            <a:off x="2925650" y="4756550"/>
            <a:ext cx="5961600" cy="27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Environmental sound classification using deep learning - Manoj</a:t>
            </a:r>
            <a:r>
              <a:rPr lang="en"/>
              <a:t> </a:t>
            </a:r>
            <a:endParaRPr/>
          </a:p>
        </p:txBody>
      </p:sp>
      <p:pic>
        <p:nvPicPr>
          <p:cNvPr id="289" name="Google Shape;289;p34" title="Chart"/>
          <p:cNvPicPr preferRelativeResize="0"/>
          <p:nvPr/>
        </p:nvPicPr>
        <p:blipFill>
          <a:blip r:embed="rId4">
            <a:alphaModFix/>
          </a:blip>
          <a:stretch>
            <a:fillRect/>
          </a:stretch>
        </p:blipFill>
        <p:spPr>
          <a:xfrm>
            <a:off x="1630804" y="925025"/>
            <a:ext cx="5537550" cy="34240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35"/>
          <p:cNvSpPr txBox="1"/>
          <p:nvPr>
            <p:ph type="title"/>
          </p:nvPr>
        </p:nvSpPr>
        <p:spPr>
          <a:xfrm>
            <a:off x="311700" y="659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Classical approach -  Urbansound8K(US8K)</a:t>
            </a:r>
            <a:endParaRPr/>
          </a:p>
        </p:txBody>
      </p:sp>
      <p:sp>
        <p:nvSpPr>
          <p:cNvPr id="295" name="Google Shape;295;p35"/>
          <p:cNvSpPr txBox="1"/>
          <p:nvPr>
            <p:ph idx="1" type="body"/>
          </p:nvPr>
        </p:nvSpPr>
        <p:spPr>
          <a:xfrm>
            <a:off x="311700" y="599300"/>
            <a:ext cx="8520600" cy="39402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sz="1100">
              <a:solidFill>
                <a:schemeClr val="dk1"/>
              </a:solidFill>
            </a:endParaRPr>
          </a:p>
          <a:p>
            <a:pPr indent="0" lvl="0" marL="0" rtl="0" algn="l">
              <a:spcBef>
                <a:spcPts val="1600"/>
              </a:spcBef>
              <a:spcAft>
                <a:spcPts val="1600"/>
              </a:spcAft>
              <a:buNone/>
            </a:pPr>
            <a:r>
              <a:t/>
            </a:r>
            <a:endParaRPr sz="1100">
              <a:solidFill>
                <a:schemeClr val="dk1"/>
              </a:solidFill>
            </a:endParaRPr>
          </a:p>
        </p:txBody>
      </p:sp>
      <p:sp>
        <p:nvSpPr>
          <p:cNvPr id="296" name="Google Shape;296;p3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97" name="Google Shape;297;p35"/>
          <p:cNvPicPr preferRelativeResize="0"/>
          <p:nvPr/>
        </p:nvPicPr>
        <p:blipFill>
          <a:blip r:embed="rId3">
            <a:alphaModFix/>
          </a:blip>
          <a:stretch>
            <a:fillRect/>
          </a:stretch>
        </p:blipFill>
        <p:spPr>
          <a:xfrm>
            <a:off x="200025" y="4635450"/>
            <a:ext cx="2189421" cy="393600"/>
          </a:xfrm>
          <a:prstGeom prst="rect">
            <a:avLst/>
          </a:prstGeom>
          <a:noFill/>
          <a:ln>
            <a:noFill/>
          </a:ln>
        </p:spPr>
      </p:pic>
      <p:sp>
        <p:nvSpPr>
          <p:cNvPr id="298" name="Google Shape;298;p35"/>
          <p:cNvSpPr txBox="1"/>
          <p:nvPr/>
        </p:nvSpPr>
        <p:spPr>
          <a:xfrm>
            <a:off x="2925650" y="4756550"/>
            <a:ext cx="5961600" cy="27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Environmental sound classification using deep learning - Manoj</a:t>
            </a:r>
            <a:r>
              <a:rPr lang="en"/>
              <a:t> </a:t>
            </a:r>
            <a:endParaRPr/>
          </a:p>
        </p:txBody>
      </p:sp>
      <p:pic>
        <p:nvPicPr>
          <p:cNvPr id="299" name="Google Shape;299;p35" title="Chart"/>
          <p:cNvPicPr preferRelativeResize="0"/>
          <p:nvPr/>
        </p:nvPicPr>
        <p:blipFill>
          <a:blip r:embed="rId4">
            <a:alphaModFix/>
          </a:blip>
          <a:stretch>
            <a:fillRect/>
          </a:stretch>
        </p:blipFill>
        <p:spPr>
          <a:xfrm>
            <a:off x="167100" y="1228600"/>
            <a:ext cx="4561932" cy="2818901"/>
          </a:xfrm>
          <a:prstGeom prst="rect">
            <a:avLst/>
          </a:prstGeom>
          <a:noFill/>
          <a:ln>
            <a:noFill/>
          </a:ln>
        </p:spPr>
      </p:pic>
      <p:pic>
        <p:nvPicPr>
          <p:cNvPr id="300" name="Google Shape;300;p35" title="Chart"/>
          <p:cNvPicPr preferRelativeResize="0"/>
          <p:nvPr/>
        </p:nvPicPr>
        <p:blipFill>
          <a:blip r:embed="rId5">
            <a:alphaModFix/>
          </a:blip>
          <a:stretch>
            <a:fillRect/>
          </a:stretch>
        </p:blipFill>
        <p:spPr>
          <a:xfrm>
            <a:off x="4629601" y="1273550"/>
            <a:ext cx="4449152" cy="2754783"/>
          </a:xfrm>
          <a:prstGeom prst="rect">
            <a:avLst/>
          </a:prstGeom>
          <a:noFill/>
          <a:ln>
            <a:noFill/>
          </a:ln>
        </p:spPr>
      </p:pic>
      <p:sp>
        <p:nvSpPr>
          <p:cNvPr id="301" name="Google Shape;301;p35"/>
          <p:cNvSpPr txBox="1"/>
          <p:nvPr/>
        </p:nvSpPr>
        <p:spPr>
          <a:xfrm>
            <a:off x="551550" y="831725"/>
            <a:ext cx="2156100" cy="2724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Default parameter</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36"/>
          <p:cNvSpPr txBox="1"/>
          <p:nvPr>
            <p:ph type="title"/>
          </p:nvPr>
        </p:nvSpPr>
        <p:spPr>
          <a:xfrm>
            <a:off x="311700" y="659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Classical approach -  Urbansound8K(US8K)</a:t>
            </a:r>
            <a:endParaRPr/>
          </a:p>
        </p:txBody>
      </p:sp>
      <p:sp>
        <p:nvSpPr>
          <p:cNvPr id="307" name="Google Shape;307;p36"/>
          <p:cNvSpPr txBox="1"/>
          <p:nvPr>
            <p:ph idx="1" type="body"/>
          </p:nvPr>
        </p:nvSpPr>
        <p:spPr>
          <a:xfrm>
            <a:off x="311700" y="599300"/>
            <a:ext cx="8520600" cy="39402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sz="1100">
              <a:solidFill>
                <a:schemeClr val="dk1"/>
              </a:solidFill>
            </a:endParaRPr>
          </a:p>
          <a:p>
            <a:pPr indent="0" lvl="0" marL="0" rtl="0" algn="l">
              <a:spcBef>
                <a:spcPts val="1600"/>
              </a:spcBef>
              <a:spcAft>
                <a:spcPts val="1600"/>
              </a:spcAft>
              <a:buNone/>
            </a:pPr>
            <a:r>
              <a:t/>
            </a:r>
            <a:endParaRPr sz="1100">
              <a:solidFill>
                <a:schemeClr val="dk1"/>
              </a:solidFill>
            </a:endParaRPr>
          </a:p>
        </p:txBody>
      </p:sp>
      <p:sp>
        <p:nvSpPr>
          <p:cNvPr id="308" name="Google Shape;308;p3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09" name="Google Shape;309;p36"/>
          <p:cNvPicPr preferRelativeResize="0"/>
          <p:nvPr/>
        </p:nvPicPr>
        <p:blipFill>
          <a:blip r:embed="rId3">
            <a:alphaModFix/>
          </a:blip>
          <a:stretch>
            <a:fillRect/>
          </a:stretch>
        </p:blipFill>
        <p:spPr>
          <a:xfrm>
            <a:off x="200025" y="4635450"/>
            <a:ext cx="2189421" cy="393600"/>
          </a:xfrm>
          <a:prstGeom prst="rect">
            <a:avLst/>
          </a:prstGeom>
          <a:noFill/>
          <a:ln>
            <a:noFill/>
          </a:ln>
        </p:spPr>
      </p:pic>
      <p:sp>
        <p:nvSpPr>
          <p:cNvPr id="310" name="Google Shape;310;p36"/>
          <p:cNvSpPr txBox="1"/>
          <p:nvPr/>
        </p:nvSpPr>
        <p:spPr>
          <a:xfrm>
            <a:off x="2925650" y="4756550"/>
            <a:ext cx="5961600" cy="27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Environmental sound classification using deep learning - Manoj</a:t>
            </a:r>
            <a:r>
              <a:rPr lang="en"/>
              <a:t> </a:t>
            </a:r>
            <a:endParaRPr/>
          </a:p>
        </p:txBody>
      </p:sp>
      <p:sp>
        <p:nvSpPr>
          <p:cNvPr id="311" name="Google Shape;311;p36"/>
          <p:cNvSpPr txBox="1"/>
          <p:nvPr/>
        </p:nvSpPr>
        <p:spPr>
          <a:xfrm>
            <a:off x="551550" y="831725"/>
            <a:ext cx="2156100" cy="2724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Default parameter</a:t>
            </a:r>
            <a:endParaRPr/>
          </a:p>
        </p:txBody>
      </p:sp>
      <p:pic>
        <p:nvPicPr>
          <p:cNvPr id="312" name="Google Shape;312;p36" title="Chart"/>
          <p:cNvPicPr preferRelativeResize="0"/>
          <p:nvPr/>
        </p:nvPicPr>
        <p:blipFill>
          <a:blip r:embed="rId4">
            <a:alphaModFix/>
          </a:blip>
          <a:stretch>
            <a:fillRect/>
          </a:stretch>
        </p:blipFill>
        <p:spPr>
          <a:xfrm>
            <a:off x="1541772" y="1293200"/>
            <a:ext cx="5272501" cy="32742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37"/>
          <p:cNvSpPr txBox="1"/>
          <p:nvPr>
            <p:ph type="title"/>
          </p:nvPr>
        </p:nvSpPr>
        <p:spPr>
          <a:xfrm>
            <a:off x="311700" y="659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Classical approach -  Urbansound8K(US8K)</a:t>
            </a:r>
            <a:endParaRPr/>
          </a:p>
        </p:txBody>
      </p:sp>
      <p:sp>
        <p:nvSpPr>
          <p:cNvPr id="318" name="Google Shape;318;p37"/>
          <p:cNvSpPr txBox="1"/>
          <p:nvPr>
            <p:ph idx="1" type="body"/>
          </p:nvPr>
        </p:nvSpPr>
        <p:spPr>
          <a:xfrm>
            <a:off x="311700" y="599300"/>
            <a:ext cx="8520600" cy="39402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sz="1100">
              <a:solidFill>
                <a:schemeClr val="dk1"/>
              </a:solidFill>
            </a:endParaRPr>
          </a:p>
          <a:p>
            <a:pPr indent="0" lvl="0" marL="0" rtl="0" algn="l">
              <a:spcBef>
                <a:spcPts val="1600"/>
              </a:spcBef>
              <a:spcAft>
                <a:spcPts val="1600"/>
              </a:spcAft>
              <a:buNone/>
            </a:pPr>
            <a:r>
              <a:t/>
            </a:r>
            <a:endParaRPr sz="1100">
              <a:solidFill>
                <a:schemeClr val="dk1"/>
              </a:solidFill>
            </a:endParaRPr>
          </a:p>
        </p:txBody>
      </p:sp>
      <p:sp>
        <p:nvSpPr>
          <p:cNvPr id="319" name="Google Shape;319;p3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20" name="Google Shape;320;p37"/>
          <p:cNvPicPr preferRelativeResize="0"/>
          <p:nvPr/>
        </p:nvPicPr>
        <p:blipFill>
          <a:blip r:embed="rId3">
            <a:alphaModFix/>
          </a:blip>
          <a:stretch>
            <a:fillRect/>
          </a:stretch>
        </p:blipFill>
        <p:spPr>
          <a:xfrm>
            <a:off x="200025" y="4635450"/>
            <a:ext cx="2189421" cy="393600"/>
          </a:xfrm>
          <a:prstGeom prst="rect">
            <a:avLst/>
          </a:prstGeom>
          <a:noFill/>
          <a:ln>
            <a:noFill/>
          </a:ln>
        </p:spPr>
      </p:pic>
      <p:sp>
        <p:nvSpPr>
          <p:cNvPr id="321" name="Google Shape;321;p37"/>
          <p:cNvSpPr txBox="1"/>
          <p:nvPr/>
        </p:nvSpPr>
        <p:spPr>
          <a:xfrm>
            <a:off x="2925650" y="4756550"/>
            <a:ext cx="5961600" cy="27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Environmental sound classification using deep learning - Manoj</a:t>
            </a:r>
            <a:r>
              <a:rPr lang="en"/>
              <a:t> </a:t>
            </a:r>
            <a:endParaRPr/>
          </a:p>
        </p:txBody>
      </p:sp>
      <p:sp>
        <p:nvSpPr>
          <p:cNvPr id="322" name="Google Shape;322;p37"/>
          <p:cNvSpPr txBox="1"/>
          <p:nvPr/>
        </p:nvSpPr>
        <p:spPr>
          <a:xfrm>
            <a:off x="551550" y="831725"/>
            <a:ext cx="2510100" cy="2724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Optimized</a:t>
            </a:r>
            <a:r>
              <a:rPr lang="en"/>
              <a:t> parameter</a:t>
            </a:r>
            <a:endParaRPr/>
          </a:p>
        </p:txBody>
      </p:sp>
      <p:pic>
        <p:nvPicPr>
          <p:cNvPr id="323" name="Google Shape;323;p37" title="Chart"/>
          <p:cNvPicPr preferRelativeResize="0"/>
          <p:nvPr/>
        </p:nvPicPr>
        <p:blipFill>
          <a:blip r:embed="rId4">
            <a:alphaModFix/>
          </a:blip>
          <a:stretch>
            <a:fillRect/>
          </a:stretch>
        </p:blipFill>
        <p:spPr>
          <a:xfrm>
            <a:off x="254100" y="1310512"/>
            <a:ext cx="4496520" cy="2774187"/>
          </a:xfrm>
          <a:prstGeom prst="rect">
            <a:avLst/>
          </a:prstGeom>
          <a:noFill/>
          <a:ln>
            <a:noFill/>
          </a:ln>
        </p:spPr>
      </p:pic>
      <p:pic>
        <p:nvPicPr>
          <p:cNvPr id="324" name="Google Shape;324;p37" title="Chart"/>
          <p:cNvPicPr preferRelativeResize="0"/>
          <p:nvPr/>
        </p:nvPicPr>
        <p:blipFill>
          <a:blip r:embed="rId5">
            <a:alphaModFix/>
          </a:blip>
          <a:stretch>
            <a:fillRect/>
          </a:stretch>
        </p:blipFill>
        <p:spPr>
          <a:xfrm>
            <a:off x="4629625" y="1314672"/>
            <a:ext cx="4315249" cy="2672539"/>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38"/>
          <p:cNvSpPr txBox="1"/>
          <p:nvPr>
            <p:ph type="title"/>
          </p:nvPr>
        </p:nvSpPr>
        <p:spPr>
          <a:xfrm>
            <a:off x="311700" y="659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Classical approach -  Urbansound8K(US8K)</a:t>
            </a:r>
            <a:endParaRPr/>
          </a:p>
        </p:txBody>
      </p:sp>
      <p:sp>
        <p:nvSpPr>
          <p:cNvPr id="330" name="Google Shape;330;p38"/>
          <p:cNvSpPr txBox="1"/>
          <p:nvPr>
            <p:ph idx="1" type="body"/>
          </p:nvPr>
        </p:nvSpPr>
        <p:spPr>
          <a:xfrm>
            <a:off x="311700" y="599300"/>
            <a:ext cx="8520600" cy="39402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sz="1100">
              <a:solidFill>
                <a:schemeClr val="dk1"/>
              </a:solidFill>
            </a:endParaRPr>
          </a:p>
          <a:p>
            <a:pPr indent="0" lvl="0" marL="0" rtl="0" algn="l">
              <a:spcBef>
                <a:spcPts val="1600"/>
              </a:spcBef>
              <a:spcAft>
                <a:spcPts val="1600"/>
              </a:spcAft>
              <a:buNone/>
            </a:pPr>
            <a:r>
              <a:t/>
            </a:r>
            <a:endParaRPr sz="1100">
              <a:solidFill>
                <a:schemeClr val="dk1"/>
              </a:solidFill>
            </a:endParaRPr>
          </a:p>
        </p:txBody>
      </p:sp>
      <p:sp>
        <p:nvSpPr>
          <p:cNvPr id="331" name="Google Shape;331;p3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32" name="Google Shape;332;p38"/>
          <p:cNvPicPr preferRelativeResize="0"/>
          <p:nvPr/>
        </p:nvPicPr>
        <p:blipFill>
          <a:blip r:embed="rId3">
            <a:alphaModFix/>
          </a:blip>
          <a:stretch>
            <a:fillRect/>
          </a:stretch>
        </p:blipFill>
        <p:spPr>
          <a:xfrm>
            <a:off x="200025" y="4635450"/>
            <a:ext cx="2189421" cy="393600"/>
          </a:xfrm>
          <a:prstGeom prst="rect">
            <a:avLst/>
          </a:prstGeom>
          <a:noFill/>
          <a:ln>
            <a:noFill/>
          </a:ln>
        </p:spPr>
      </p:pic>
      <p:sp>
        <p:nvSpPr>
          <p:cNvPr id="333" name="Google Shape;333;p38"/>
          <p:cNvSpPr txBox="1"/>
          <p:nvPr/>
        </p:nvSpPr>
        <p:spPr>
          <a:xfrm>
            <a:off x="2925650" y="4756550"/>
            <a:ext cx="5961600" cy="27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Environmental sound classification using deep learning - Manoj</a:t>
            </a:r>
            <a:r>
              <a:rPr lang="en"/>
              <a:t> </a:t>
            </a:r>
            <a:endParaRPr/>
          </a:p>
        </p:txBody>
      </p:sp>
      <p:sp>
        <p:nvSpPr>
          <p:cNvPr id="334" name="Google Shape;334;p38"/>
          <p:cNvSpPr txBox="1"/>
          <p:nvPr/>
        </p:nvSpPr>
        <p:spPr>
          <a:xfrm>
            <a:off x="551550" y="831725"/>
            <a:ext cx="2510100" cy="2724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Optimized parameter</a:t>
            </a:r>
            <a:endParaRPr/>
          </a:p>
        </p:txBody>
      </p:sp>
      <p:pic>
        <p:nvPicPr>
          <p:cNvPr id="335" name="Google Shape;335;p38" title="Chart"/>
          <p:cNvPicPr preferRelativeResize="0"/>
          <p:nvPr/>
        </p:nvPicPr>
        <p:blipFill>
          <a:blip r:embed="rId4">
            <a:alphaModFix/>
          </a:blip>
          <a:stretch>
            <a:fillRect/>
          </a:stretch>
        </p:blipFill>
        <p:spPr>
          <a:xfrm>
            <a:off x="1745325" y="1195288"/>
            <a:ext cx="5406349" cy="33490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39"/>
          <p:cNvSpPr txBox="1"/>
          <p:nvPr>
            <p:ph type="title"/>
          </p:nvPr>
        </p:nvSpPr>
        <p:spPr>
          <a:xfrm>
            <a:off x="311700" y="659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Classical approach -  Urbansound8K(US8K)</a:t>
            </a:r>
            <a:endParaRPr/>
          </a:p>
        </p:txBody>
      </p:sp>
      <p:sp>
        <p:nvSpPr>
          <p:cNvPr id="341" name="Google Shape;341;p39"/>
          <p:cNvSpPr txBox="1"/>
          <p:nvPr>
            <p:ph idx="1" type="body"/>
          </p:nvPr>
        </p:nvSpPr>
        <p:spPr>
          <a:xfrm>
            <a:off x="311700" y="727500"/>
            <a:ext cx="8520600" cy="39402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sz="1100">
              <a:solidFill>
                <a:schemeClr val="dk1"/>
              </a:solidFill>
            </a:endParaRPr>
          </a:p>
          <a:p>
            <a:pPr indent="0" lvl="0" marL="0" rtl="0" algn="l">
              <a:spcBef>
                <a:spcPts val="1600"/>
              </a:spcBef>
              <a:spcAft>
                <a:spcPts val="1600"/>
              </a:spcAft>
              <a:buNone/>
            </a:pPr>
            <a:r>
              <a:t/>
            </a:r>
            <a:endParaRPr sz="1100">
              <a:solidFill>
                <a:schemeClr val="dk1"/>
              </a:solidFill>
            </a:endParaRPr>
          </a:p>
        </p:txBody>
      </p:sp>
      <p:sp>
        <p:nvSpPr>
          <p:cNvPr id="342" name="Google Shape;342;p3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43" name="Google Shape;343;p39"/>
          <p:cNvPicPr preferRelativeResize="0"/>
          <p:nvPr/>
        </p:nvPicPr>
        <p:blipFill>
          <a:blip r:embed="rId3">
            <a:alphaModFix/>
          </a:blip>
          <a:stretch>
            <a:fillRect/>
          </a:stretch>
        </p:blipFill>
        <p:spPr>
          <a:xfrm>
            <a:off x="200025" y="4635450"/>
            <a:ext cx="2189421" cy="393600"/>
          </a:xfrm>
          <a:prstGeom prst="rect">
            <a:avLst/>
          </a:prstGeom>
          <a:noFill/>
          <a:ln>
            <a:noFill/>
          </a:ln>
        </p:spPr>
      </p:pic>
      <p:sp>
        <p:nvSpPr>
          <p:cNvPr id="344" name="Google Shape;344;p39"/>
          <p:cNvSpPr txBox="1"/>
          <p:nvPr/>
        </p:nvSpPr>
        <p:spPr>
          <a:xfrm>
            <a:off x="2925650" y="4756550"/>
            <a:ext cx="5961600" cy="27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Environmental sound classification using deep learning - Manoj</a:t>
            </a:r>
            <a:r>
              <a:rPr lang="en"/>
              <a:t> </a:t>
            </a:r>
            <a:endParaRPr/>
          </a:p>
        </p:txBody>
      </p:sp>
      <p:pic>
        <p:nvPicPr>
          <p:cNvPr id="345" name="Google Shape;345;p39" title="Chart"/>
          <p:cNvPicPr preferRelativeResize="0"/>
          <p:nvPr/>
        </p:nvPicPr>
        <p:blipFill>
          <a:blip r:embed="rId4">
            <a:alphaModFix/>
          </a:blip>
          <a:stretch>
            <a:fillRect/>
          </a:stretch>
        </p:blipFill>
        <p:spPr>
          <a:xfrm>
            <a:off x="49225" y="1200150"/>
            <a:ext cx="4640120" cy="2873812"/>
          </a:xfrm>
          <a:prstGeom prst="rect">
            <a:avLst/>
          </a:prstGeom>
          <a:noFill/>
          <a:ln>
            <a:noFill/>
          </a:ln>
        </p:spPr>
      </p:pic>
      <p:pic>
        <p:nvPicPr>
          <p:cNvPr id="346" name="Google Shape;346;p39" title="Chart"/>
          <p:cNvPicPr preferRelativeResize="0"/>
          <p:nvPr/>
        </p:nvPicPr>
        <p:blipFill>
          <a:blip r:embed="rId5">
            <a:alphaModFix/>
          </a:blip>
          <a:stretch>
            <a:fillRect/>
          </a:stretch>
        </p:blipFill>
        <p:spPr>
          <a:xfrm>
            <a:off x="4689350" y="1194749"/>
            <a:ext cx="4454649" cy="275009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40"/>
          <p:cNvSpPr txBox="1"/>
          <p:nvPr>
            <p:ph type="title"/>
          </p:nvPr>
        </p:nvSpPr>
        <p:spPr>
          <a:xfrm>
            <a:off x="311700" y="659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Classical approach -  Urbansound8K(US8K)</a:t>
            </a:r>
            <a:endParaRPr/>
          </a:p>
        </p:txBody>
      </p:sp>
      <p:sp>
        <p:nvSpPr>
          <p:cNvPr id="352" name="Google Shape;352;p40"/>
          <p:cNvSpPr txBox="1"/>
          <p:nvPr>
            <p:ph idx="1" type="body"/>
          </p:nvPr>
        </p:nvSpPr>
        <p:spPr>
          <a:xfrm>
            <a:off x="311700" y="727500"/>
            <a:ext cx="8520600" cy="39402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sz="1100">
              <a:solidFill>
                <a:schemeClr val="dk1"/>
              </a:solidFill>
            </a:endParaRPr>
          </a:p>
          <a:p>
            <a:pPr indent="0" lvl="0" marL="0" rtl="0" algn="l">
              <a:spcBef>
                <a:spcPts val="1600"/>
              </a:spcBef>
              <a:spcAft>
                <a:spcPts val="1600"/>
              </a:spcAft>
              <a:buNone/>
            </a:pPr>
            <a:r>
              <a:t/>
            </a:r>
            <a:endParaRPr sz="1100">
              <a:solidFill>
                <a:schemeClr val="dk1"/>
              </a:solidFill>
            </a:endParaRPr>
          </a:p>
        </p:txBody>
      </p:sp>
      <p:sp>
        <p:nvSpPr>
          <p:cNvPr id="353" name="Google Shape;353;p4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54" name="Google Shape;354;p40"/>
          <p:cNvPicPr preferRelativeResize="0"/>
          <p:nvPr/>
        </p:nvPicPr>
        <p:blipFill>
          <a:blip r:embed="rId3">
            <a:alphaModFix/>
          </a:blip>
          <a:stretch>
            <a:fillRect/>
          </a:stretch>
        </p:blipFill>
        <p:spPr>
          <a:xfrm>
            <a:off x="200025" y="4635450"/>
            <a:ext cx="2189421" cy="393600"/>
          </a:xfrm>
          <a:prstGeom prst="rect">
            <a:avLst/>
          </a:prstGeom>
          <a:noFill/>
          <a:ln>
            <a:noFill/>
          </a:ln>
        </p:spPr>
      </p:pic>
      <p:sp>
        <p:nvSpPr>
          <p:cNvPr id="355" name="Google Shape;355;p40"/>
          <p:cNvSpPr txBox="1"/>
          <p:nvPr/>
        </p:nvSpPr>
        <p:spPr>
          <a:xfrm>
            <a:off x="2925650" y="4756550"/>
            <a:ext cx="5961600" cy="27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Environmental sound classification using deep learning - Manoj</a:t>
            </a:r>
            <a:r>
              <a:rPr lang="en"/>
              <a:t> </a:t>
            </a:r>
            <a:endParaRPr/>
          </a:p>
        </p:txBody>
      </p:sp>
      <p:pic>
        <p:nvPicPr>
          <p:cNvPr id="356" name="Google Shape;356;p40" title="Chart"/>
          <p:cNvPicPr preferRelativeResize="0"/>
          <p:nvPr/>
        </p:nvPicPr>
        <p:blipFill>
          <a:blip r:embed="rId4">
            <a:alphaModFix/>
          </a:blip>
          <a:stretch>
            <a:fillRect/>
          </a:stretch>
        </p:blipFill>
        <p:spPr>
          <a:xfrm>
            <a:off x="1257722" y="839588"/>
            <a:ext cx="6025651" cy="3716024"/>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41"/>
          <p:cNvSpPr txBox="1"/>
          <p:nvPr>
            <p:ph type="title"/>
          </p:nvPr>
        </p:nvSpPr>
        <p:spPr>
          <a:xfrm>
            <a:off x="311700" y="659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Classical approach -  DCASE2018</a:t>
            </a:r>
            <a:endParaRPr/>
          </a:p>
        </p:txBody>
      </p:sp>
      <p:sp>
        <p:nvSpPr>
          <p:cNvPr id="362" name="Google Shape;362;p41"/>
          <p:cNvSpPr txBox="1"/>
          <p:nvPr>
            <p:ph idx="1" type="body"/>
          </p:nvPr>
        </p:nvSpPr>
        <p:spPr>
          <a:xfrm>
            <a:off x="311700" y="599300"/>
            <a:ext cx="8520600" cy="39402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sz="1100">
              <a:solidFill>
                <a:schemeClr val="dk1"/>
              </a:solidFill>
            </a:endParaRPr>
          </a:p>
          <a:p>
            <a:pPr indent="0" lvl="0" marL="0" rtl="0" algn="l">
              <a:spcBef>
                <a:spcPts val="1600"/>
              </a:spcBef>
              <a:spcAft>
                <a:spcPts val="1600"/>
              </a:spcAft>
              <a:buNone/>
            </a:pPr>
            <a:r>
              <a:t/>
            </a:r>
            <a:endParaRPr sz="1100">
              <a:solidFill>
                <a:schemeClr val="dk1"/>
              </a:solidFill>
            </a:endParaRPr>
          </a:p>
        </p:txBody>
      </p:sp>
      <p:sp>
        <p:nvSpPr>
          <p:cNvPr id="363" name="Google Shape;363;p4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64" name="Google Shape;364;p41"/>
          <p:cNvPicPr preferRelativeResize="0"/>
          <p:nvPr/>
        </p:nvPicPr>
        <p:blipFill>
          <a:blip r:embed="rId3">
            <a:alphaModFix/>
          </a:blip>
          <a:stretch>
            <a:fillRect/>
          </a:stretch>
        </p:blipFill>
        <p:spPr>
          <a:xfrm>
            <a:off x="200025" y="4635450"/>
            <a:ext cx="2189421" cy="393600"/>
          </a:xfrm>
          <a:prstGeom prst="rect">
            <a:avLst/>
          </a:prstGeom>
          <a:noFill/>
          <a:ln>
            <a:noFill/>
          </a:ln>
        </p:spPr>
      </p:pic>
      <p:sp>
        <p:nvSpPr>
          <p:cNvPr id="365" name="Google Shape;365;p41"/>
          <p:cNvSpPr txBox="1"/>
          <p:nvPr/>
        </p:nvSpPr>
        <p:spPr>
          <a:xfrm>
            <a:off x="2925650" y="4756550"/>
            <a:ext cx="5961600" cy="27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Environmental sound classification using deep learning - Manoj</a:t>
            </a:r>
            <a:r>
              <a:rPr lang="en"/>
              <a:t> </a:t>
            </a:r>
            <a:endParaRPr/>
          </a:p>
        </p:txBody>
      </p:sp>
      <p:sp>
        <p:nvSpPr>
          <p:cNvPr id="366" name="Google Shape;366;p41"/>
          <p:cNvSpPr txBox="1"/>
          <p:nvPr/>
        </p:nvSpPr>
        <p:spPr>
          <a:xfrm>
            <a:off x="411650" y="976850"/>
            <a:ext cx="2575800" cy="2724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Default parameter</a:t>
            </a:r>
            <a:endParaRPr/>
          </a:p>
        </p:txBody>
      </p:sp>
      <p:pic>
        <p:nvPicPr>
          <p:cNvPr id="367" name="Google Shape;367;p41" title="Chart"/>
          <p:cNvPicPr preferRelativeResize="0"/>
          <p:nvPr/>
        </p:nvPicPr>
        <p:blipFill>
          <a:blip r:embed="rId4">
            <a:alphaModFix/>
          </a:blip>
          <a:stretch>
            <a:fillRect/>
          </a:stretch>
        </p:blipFill>
        <p:spPr>
          <a:xfrm>
            <a:off x="311700" y="1775988"/>
            <a:ext cx="3961174" cy="2453825"/>
          </a:xfrm>
          <a:prstGeom prst="rect">
            <a:avLst/>
          </a:prstGeom>
          <a:noFill/>
          <a:ln>
            <a:noFill/>
          </a:ln>
        </p:spPr>
      </p:pic>
      <p:pic>
        <p:nvPicPr>
          <p:cNvPr id="368" name="Google Shape;368;p41" title="Chart"/>
          <p:cNvPicPr preferRelativeResize="0"/>
          <p:nvPr/>
        </p:nvPicPr>
        <p:blipFill>
          <a:blip r:embed="rId5">
            <a:alphaModFix/>
          </a:blip>
          <a:stretch>
            <a:fillRect/>
          </a:stretch>
        </p:blipFill>
        <p:spPr>
          <a:xfrm>
            <a:off x="4272875" y="1776000"/>
            <a:ext cx="4071724" cy="25223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 name="Shape 68"/>
        <p:cNvGrpSpPr/>
        <p:nvPr/>
      </p:nvGrpSpPr>
      <p:grpSpPr>
        <a:xfrm>
          <a:off x="0" y="0"/>
          <a:ext cx="0" cy="0"/>
          <a:chOff x="0" y="0"/>
          <a:chExt cx="0" cy="0"/>
        </a:xfrm>
      </p:grpSpPr>
      <p:sp>
        <p:nvSpPr>
          <p:cNvPr id="69" name="Google Shape;69;p15"/>
          <p:cNvSpPr txBox="1"/>
          <p:nvPr>
            <p:ph type="title"/>
          </p:nvPr>
        </p:nvSpPr>
        <p:spPr>
          <a:xfrm>
            <a:off x="311700" y="56100"/>
            <a:ext cx="8520600" cy="424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Dataset </a:t>
            </a:r>
            <a:endParaRPr/>
          </a:p>
        </p:txBody>
      </p:sp>
      <p:sp>
        <p:nvSpPr>
          <p:cNvPr id="70" name="Google Shape;70;p15"/>
          <p:cNvSpPr txBox="1"/>
          <p:nvPr>
            <p:ph idx="1" type="body"/>
          </p:nvPr>
        </p:nvSpPr>
        <p:spPr>
          <a:xfrm>
            <a:off x="311700" y="599300"/>
            <a:ext cx="8520600" cy="3915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chemeClr val="dk1"/>
                </a:solidFill>
              </a:rPr>
              <a:t>  [1] </a:t>
            </a:r>
            <a:r>
              <a:rPr lang="en" sz="1400">
                <a:solidFill>
                  <a:schemeClr val="dk1"/>
                </a:solidFill>
              </a:rPr>
              <a:t>Urbansound8k [3]:</a:t>
            </a:r>
            <a:endParaRPr sz="1400">
              <a:solidFill>
                <a:schemeClr val="dk1"/>
              </a:solidFill>
            </a:endParaRPr>
          </a:p>
          <a:p>
            <a:pPr indent="-317500" lvl="0" marL="457200" rtl="0" algn="l">
              <a:spcBef>
                <a:spcPts val="1600"/>
              </a:spcBef>
              <a:spcAft>
                <a:spcPts val="0"/>
              </a:spcAft>
              <a:buClr>
                <a:schemeClr val="dk1"/>
              </a:buClr>
              <a:buSzPts val="1400"/>
              <a:buChar char="-"/>
            </a:pPr>
            <a:r>
              <a:rPr lang="en" sz="1400">
                <a:solidFill>
                  <a:schemeClr val="dk1"/>
                </a:solidFill>
              </a:rPr>
              <a:t>This dataset contains 8732 labeled sound of 〜4 sec length in WAV format at 22.05 kHz.</a:t>
            </a:r>
            <a:endParaRPr sz="1400">
              <a:solidFill>
                <a:schemeClr val="dk1"/>
              </a:solidFill>
            </a:endParaRPr>
          </a:p>
          <a:p>
            <a:pPr indent="-342900" lvl="0" marL="457200" rtl="0" algn="l">
              <a:spcBef>
                <a:spcPts val="0"/>
              </a:spcBef>
              <a:spcAft>
                <a:spcPts val="0"/>
              </a:spcAft>
              <a:buSzPts val="1800"/>
              <a:buChar char="-"/>
            </a:pPr>
            <a:r>
              <a:rPr lang="en" sz="1400">
                <a:solidFill>
                  <a:schemeClr val="dk1"/>
                </a:solidFill>
              </a:rPr>
              <a:t>10 classes were defined: air_conditioner, car_horn, children_playing, dog_bark, drilling, enginge_idling, gun_shot, jackhammer, siren, and street_music.</a:t>
            </a:r>
            <a:endParaRPr sz="1400">
              <a:solidFill>
                <a:schemeClr val="dk1"/>
              </a:solidFill>
            </a:endParaRPr>
          </a:p>
          <a:p>
            <a:pPr indent="-317500" lvl="0" marL="457200" rtl="0" algn="l">
              <a:spcBef>
                <a:spcPts val="0"/>
              </a:spcBef>
              <a:spcAft>
                <a:spcPts val="0"/>
              </a:spcAft>
              <a:buClr>
                <a:schemeClr val="dk1"/>
              </a:buClr>
              <a:buSzPts val="1400"/>
              <a:buChar char="-"/>
            </a:pPr>
            <a:r>
              <a:rPr lang="en" sz="1400">
                <a:solidFill>
                  <a:schemeClr val="dk1"/>
                </a:solidFill>
              </a:rPr>
              <a:t>Nearly 870 slices of data per class.</a:t>
            </a:r>
            <a:endParaRPr sz="1400">
              <a:solidFill>
                <a:schemeClr val="dk1"/>
              </a:solidFill>
            </a:endParaRPr>
          </a:p>
          <a:p>
            <a:pPr indent="0" lvl="0" marL="0" rtl="0" algn="l">
              <a:spcBef>
                <a:spcPts val="1600"/>
              </a:spcBef>
              <a:spcAft>
                <a:spcPts val="1600"/>
              </a:spcAft>
              <a:buNone/>
            </a:pPr>
            <a:r>
              <a:rPr lang="en" sz="1400">
                <a:solidFill>
                  <a:schemeClr val="dk1"/>
                </a:solidFill>
              </a:rPr>
              <a:t>  </a:t>
            </a:r>
            <a:endParaRPr sz="1400">
              <a:solidFill>
                <a:schemeClr val="dk1"/>
              </a:solidFill>
            </a:endParaRPr>
          </a:p>
        </p:txBody>
      </p:sp>
      <p:sp>
        <p:nvSpPr>
          <p:cNvPr id="71" name="Google Shape;71;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72" name="Google Shape;72;p15"/>
          <p:cNvPicPr preferRelativeResize="0"/>
          <p:nvPr/>
        </p:nvPicPr>
        <p:blipFill>
          <a:blip r:embed="rId3">
            <a:alphaModFix/>
          </a:blip>
          <a:stretch>
            <a:fillRect/>
          </a:stretch>
        </p:blipFill>
        <p:spPr>
          <a:xfrm>
            <a:off x="200025" y="4604850"/>
            <a:ext cx="2359635" cy="424200"/>
          </a:xfrm>
          <a:prstGeom prst="rect">
            <a:avLst/>
          </a:prstGeom>
          <a:noFill/>
          <a:ln>
            <a:noFill/>
          </a:ln>
        </p:spPr>
      </p:pic>
      <p:sp>
        <p:nvSpPr>
          <p:cNvPr id="73" name="Google Shape;73;p15"/>
          <p:cNvSpPr txBox="1"/>
          <p:nvPr/>
        </p:nvSpPr>
        <p:spPr>
          <a:xfrm>
            <a:off x="2831275" y="4663225"/>
            <a:ext cx="6055800" cy="36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Environmental sound classification using deep learning - Manoj</a:t>
            </a:r>
            <a:r>
              <a:rPr lang="en"/>
              <a:t> </a:t>
            </a:r>
            <a:endParaRPr/>
          </a:p>
        </p:txBody>
      </p:sp>
      <p:pic>
        <p:nvPicPr>
          <p:cNvPr id="74" name="Google Shape;74;p15" title="Chart"/>
          <p:cNvPicPr preferRelativeResize="0"/>
          <p:nvPr/>
        </p:nvPicPr>
        <p:blipFill>
          <a:blip r:embed="rId4">
            <a:alphaModFix/>
          </a:blip>
          <a:stretch>
            <a:fillRect/>
          </a:stretch>
        </p:blipFill>
        <p:spPr>
          <a:xfrm>
            <a:off x="567270" y="2418425"/>
            <a:ext cx="2502525" cy="1537500"/>
          </a:xfrm>
          <a:prstGeom prst="rect">
            <a:avLst/>
          </a:prstGeom>
          <a:noFill/>
          <a:ln>
            <a:noFill/>
          </a:ln>
        </p:spPr>
      </p:pic>
      <p:pic>
        <p:nvPicPr>
          <p:cNvPr id="75" name="Google Shape;75;p15" title="Chart"/>
          <p:cNvPicPr preferRelativeResize="0"/>
          <p:nvPr/>
        </p:nvPicPr>
        <p:blipFill>
          <a:blip r:embed="rId5">
            <a:alphaModFix/>
          </a:blip>
          <a:stretch>
            <a:fillRect/>
          </a:stretch>
        </p:blipFill>
        <p:spPr>
          <a:xfrm>
            <a:off x="4454725" y="2236133"/>
            <a:ext cx="3050824" cy="190207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42"/>
          <p:cNvSpPr txBox="1"/>
          <p:nvPr>
            <p:ph type="title"/>
          </p:nvPr>
        </p:nvSpPr>
        <p:spPr>
          <a:xfrm>
            <a:off x="311700" y="659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Classical approach -  DCASE2018</a:t>
            </a:r>
            <a:endParaRPr/>
          </a:p>
        </p:txBody>
      </p:sp>
      <p:sp>
        <p:nvSpPr>
          <p:cNvPr id="374" name="Google Shape;374;p42"/>
          <p:cNvSpPr txBox="1"/>
          <p:nvPr>
            <p:ph idx="1" type="body"/>
          </p:nvPr>
        </p:nvSpPr>
        <p:spPr>
          <a:xfrm>
            <a:off x="311700" y="599300"/>
            <a:ext cx="8520600" cy="39402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sz="1100">
              <a:solidFill>
                <a:schemeClr val="dk1"/>
              </a:solidFill>
            </a:endParaRPr>
          </a:p>
          <a:p>
            <a:pPr indent="0" lvl="0" marL="0" rtl="0" algn="l">
              <a:spcBef>
                <a:spcPts val="1600"/>
              </a:spcBef>
              <a:spcAft>
                <a:spcPts val="1600"/>
              </a:spcAft>
              <a:buNone/>
            </a:pPr>
            <a:r>
              <a:t/>
            </a:r>
            <a:endParaRPr sz="1100">
              <a:solidFill>
                <a:schemeClr val="dk1"/>
              </a:solidFill>
            </a:endParaRPr>
          </a:p>
        </p:txBody>
      </p:sp>
      <p:sp>
        <p:nvSpPr>
          <p:cNvPr id="375" name="Google Shape;375;p4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76" name="Google Shape;376;p42"/>
          <p:cNvPicPr preferRelativeResize="0"/>
          <p:nvPr/>
        </p:nvPicPr>
        <p:blipFill>
          <a:blip r:embed="rId3">
            <a:alphaModFix/>
          </a:blip>
          <a:stretch>
            <a:fillRect/>
          </a:stretch>
        </p:blipFill>
        <p:spPr>
          <a:xfrm>
            <a:off x="200025" y="4635450"/>
            <a:ext cx="2189421" cy="393600"/>
          </a:xfrm>
          <a:prstGeom prst="rect">
            <a:avLst/>
          </a:prstGeom>
          <a:noFill/>
          <a:ln>
            <a:noFill/>
          </a:ln>
        </p:spPr>
      </p:pic>
      <p:sp>
        <p:nvSpPr>
          <p:cNvPr id="377" name="Google Shape;377;p42"/>
          <p:cNvSpPr txBox="1"/>
          <p:nvPr/>
        </p:nvSpPr>
        <p:spPr>
          <a:xfrm>
            <a:off x="2925650" y="4756550"/>
            <a:ext cx="5961600" cy="27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Environmental sound classification using deep learning - Manoj</a:t>
            </a:r>
            <a:r>
              <a:rPr lang="en"/>
              <a:t> </a:t>
            </a:r>
            <a:endParaRPr/>
          </a:p>
        </p:txBody>
      </p:sp>
      <p:sp>
        <p:nvSpPr>
          <p:cNvPr id="378" name="Google Shape;378;p42"/>
          <p:cNvSpPr txBox="1"/>
          <p:nvPr/>
        </p:nvSpPr>
        <p:spPr>
          <a:xfrm>
            <a:off x="411650" y="976850"/>
            <a:ext cx="2575800" cy="2724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Optimized</a:t>
            </a:r>
            <a:r>
              <a:rPr lang="en"/>
              <a:t> parameter</a:t>
            </a:r>
            <a:endParaRPr/>
          </a:p>
        </p:txBody>
      </p:sp>
      <p:pic>
        <p:nvPicPr>
          <p:cNvPr id="379" name="Google Shape;379;p42" title="Chart"/>
          <p:cNvPicPr preferRelativeResize="0"/>
          <p:nvPr/>
        </p:nvPicPr>
        <p:blipFill>
          <a:blip r:embed="rId4">
            <a:alphaModFix/>
          </a:blip>
          <a:stretch>
            <a:fillRect/>
          </a:stretch>
        </p:blipFill>
        <p:spPr>
          <a:xfrm>
            <a:off x="311701" y="1861762"/>
            <a:ext cx="4178025" cy="2583399"/>
          </a:xfrm>
          <a:prstGeom prst="rect">
            <a:avLst/>
          </a:prstGeom>
          <a:noFill/>
          <a:ln>
            <a:noFill/>
          </a:ln>
        </p:spPr>
      </p:pic>
      <p:pic>
        <p:nvPicPr>
          <p:cNvPr id="380" name="Google Shape;380;p42" title="Chart"/>
          <p:cNvPicPr preferRelativeResize="0"/>
          <p:nvPr/>
        </p:nvPicPr>
        <p:blipFill>
          <a:blip r:embed="rId5">
            <a:alphaModFix/>
          </a:blip>
          <a:stretch>
            <a:fillRect/>
          </a:stretch>
        </p:blipFill>
        <p:spPr>
          <a:xfrm>
            <a:off x="4386250" y="1761900"/>
            <a:ext cx="4500999" cy="278312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p43"/>
          <p:cNvSpPr txBox="1"/>
          <p:nvPr>
            <p:ph type="title"/>
          </p:nvPr>
        </p:nvSpPr>
        <p:spPr>
          <a:xfrm>
            <a:off x="311700" y="659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Classical approach -  DCASE2018</a:t>
            </a:r>
            <a:endParaRPr/>
          </a:p>
        </p:txBody>
      </p:sp>
      <p:sp>
        <p:nvSpPr>
          <p:cNvPr id="386" name="Google Shape;386;p43"/>
          <p:cNvSpPr txBox="1"/>
          <p:nvPr>
            <p:ph idx="1" type="body"/>
          </p:nvPr>
        </p:nvSpPr>
        <p:spPr>
          <a:xfrm>
            <a:off x="311700" y="599300"/>
            <a:ext cx="8520600" cy="39402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sz="1100">
              <a:solidFill>
                <a:schemeClr val="dk1"/>
              </a:solidFill>
            </a:endParaRPr>
          </a:p>
          <a:p>
            <a:pPr indent="0" lvl="0" marL="0" rtl="0" algn="l">
              <a:spcBef>
                <a:spcPts val="1600"/>
              </a:spcBef>
              <a:spcAft>
                <a:spcPts val="1600"/>
              </a:spcAft>
              <a:buNone/>
            </a:pPr>
            <a:r>
              <a:t/>
            </a:r>
            <a:endParaRPr sz="1100">
              <a:solidFill>
                <a:schemeClr val="dk1"/>
              </a:solidFill>
            </a:endParaRPr>
          </a:p>
        </p:txBody>
      </p:sp>
      <p:sp>
        <p:nvSpPr>
          <p:cNvPr id="387" name="Google Shape;387;p4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88" name="Google Shape;388;p43"/>
          <p:cNvPicPr preferRelativeResize="0"/>
          <p:nvPr/>
        </p:nvPicPr>
        <p:blipFill>
          <a:blip r:embed="rId3">
            <a:alphaModFix/>
          </a:blip>
          <a:stretch>
            <a:fillRect/>
          </a:stretch>
        </p:blipFill>
        <p:spPr>
          <a:xfrm>
            <a:off x="200025" y="4635450"/>
            <a:ext cx="2189421" cy="393600"/>
          </a:xfrm>
          <a:prstGeom prst="rect">
            <a:avLst/>
          </a:prstGeom>
          <a:noFill/>
          <a:ln>
            <a:noFill/>
          </a:ln>
        </p:spPr>
      </p:pic>
      <p:sp>
        <p:nvSpPr>
          <p:cNvPr id="389" name="Google Shape;389;p43"/>
          <p:cNvSpPr txBox="1"/>
          <p:nvPr/>
        </p:nvSpPr>
        <p:spPr>
          <a:xfrm>
            <a:off x="2925650" y="4756550"/>
            <a:ext cx="5961600" cy="27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Environmental sound classification using deep learning - Manoj</a:t>
            </a:r>
            <a:r>
              <a:rPr lang="en"/>
              <a:t> </a:t>
            </a:r>
            <a:endParaRPr/>
          </a:p>
        </p:txBody>
      </p:sp>
      <p:pic>
        <p:nvPicPr>
          <p:cNvPr id="390" name="Google Shape;390;p43" title="Chart"/>
          <p:cNvPicPr preferRelativeResize="0"/>
          <p:nvPr/>
        </p:nvPicPr>
        <p:blipFill>
          <a:blip r:embed="rId4">
            <a:alphaModFix/>
          </a:blip>
          <a:stretch>
            <a:fillRect/>
          </a:stretch>
        </p:blipFill>
        <p:spPr>
          <a:xfrm>
            <a:off x="1260478" y="836037"/>
            <a:ext cx="5825376" cy="3602024"/>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p44"/>
          <p:cNvSpPr txBox="1"/>
          <p:nvPr>
            <p:ph type="title"/>
          </p:nvPr>
        </p:nvSpPr>
        <p:spPr>
          <a:xfrm>
            <a:off x="311700" y="659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Classical approach -  DCASE2018</a:t>
            </a:r>
            <a:endParaRPr/>
          </a:p>
        </p:txBody>
      </p:sp>
      <p:sp>
        <p:nvSpPr>
          <p:cNvPr id="396" name="Google Shape;396;p44"/>
          <p:cNvSpPr txBox="1"/>
          <p:nvPr>
            <p:ph idx="1" type="body"/>
          </p:nvPr>
        </p:nvSpPr>
        <p:spPr>
          <a:xfrm>
            <a:off x="311700" y="599300"/>
            <a:ext cx="8520600" cy="39402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sz="1100">
              <a:solidFill>
                <a:schemeClr val="dk1"/>
              </a:solidFill>
            </a:endParaRPr>
          </a:p>
          <a:p>
            <a:pPr indent="0" lvl="0" marL="0" rtl="0" algn="l">
              <a:spcBef>
                <a:spcPts val="1600"/>
              </a:spcBef>
              <a:spcAft>
                <a:spcPts val="1600"/>
              </a:spcAft>
              <a:buNone/>
            </a:pPr>
            <a:r>
              <a:t/>
            </a:r>
            <a:endParaRPr sz="1100">
              <a:solidFill>
                <a:schemeClr val="dk1"/>
              </a:solidFill>
            </a:endParaRPr>
          </a:p>
        </p:txBody>
      </p:sp>
      <p:sp>
        <p:nvSpPr>
          <p:cNvPr id="397" name="Google Shape;397;p4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98" name="Google Shape;398;p44"/>
          <p:cNvPicPr preferRelativeResize="0"/>
          <p:nvPr/>
        </p:nvPicPr>
        <p:blipFill>
          <a:blip r:embed="rId3">
            <a:alphaModFix/>
          </a:blip>
          <a:stretch>
            <a:fillRect/>
          </a:stretch>
        </p:blipFill>
        <p:spPr>
          <a:xfrm>
            <a:off x="200025" y="4635450"/>
            <a:ext cx="2189421" cy="393600"/>
          </a:xfrm>
          <a:prstGeom prst="rect">
            <a:avLst/>
          </a:prstGeom>
          <a:noFill/>
          <a:ln>
            <a:noFill/>
          </a:ln>
        </p:spPr>
      </p:pic>
      <p:sp>
        <p:nvSpPr>
          <p:cNvPr id="399" name="Google Shape;399;p44"/>
          <p:cNvSpPr txBox="1"/>
          <p:nvPr/>
        </p:nvSpPr>
        <p:spPr>
          <a:xfrm>
            <a:off x="2925650" y="4756550"/>
            <a:ext cx="5961600" cy="27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Environmental sound classification using deep learning - Manoj</a:t>
            </a:r>
            <a:r>
              <a:rPr lang="en"/>
              <a:t> </a:t>
            </a:r>
            <a:endParaRPr/>
          </a:p>
        </p:txBody>
      </p:sp>
      <p:sp>
        <p:nvSpPr>
          <p:cNvPr id="400" name="Google Shape;400;p44"/>
          <p:cNvSpPr txBox="1"/>
          <p:nvPr/>
        </p:nvSpPr>
        <p:spPr>
          <a:xfrm>
            <a:off x="551550" y="831725"/>
            <a:ext cx="2156100" cy="2724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Default parameter</a:t>
            </a:r>
            <a:endParaRPr/>
          </a:p>
        </p:txBody>
      </p:sp>
      <p:pic>
        <p:nvPicPr>
          <p:cNvPr id="401" name="Google Shape;401;p44" title="Chart"/>
          <p:cNvPicPr preferRelativeResize="0"/>
          <p:nvPr/>
        </p:nvPicPr>
        <p:blipFill>
          <a:blip r:embed="rId4">
            <a:alphaModFix/>
          </a:blip>
          <a:stretch>
            <a:fillRect/>
          </a:stretch>
        </p:blipFill>
        <p:spPr>
          <a:xfrm>
            <a:off x="270550" y="1307863"/>
            <a:ext cx="4488052" cy="2779475"/>
          </a:xfrm>
          <a:prstGeom prst="rect">
            <a:avLst/>
          </a:prstGeom>
          <a:noFill/>
          <a:ln>
            <a:noFill/>
          </a:ln>
        </p:spPr>
      </p:pic>
      <p:pic>
        <p:nvPicPr>
          <p:cNvPr id="402" name="Google Shape;402;p44" title="Chart"/>
          <p:cNvPicPr preferRelativeResize="0"/>
          <p:nvPr/>
        </p:nvPicPr>
        <p:blipFill>
          <a:blip r:embed="rId5">
            <a:alphaModFix/>
          </a:blip>
          <a:stretch>
            <a:fillRect/>
          </a:stretch>
        </p:blipFill>
        <p:spPr>
          <a:xfrm>
            <a:off x="4690475" y="1307875"/>
            <a:ext cx="4196777" cy="2606248"/>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
        <p:nvSpPr>
          <p:cNvPr id="407" name="Google Shape;407;p45"/>
          <p:cNvSpPr txBox="1"/>
          <p:nvPr>
            <p:ph type="title"/>
          </p:nvPr>
        </p:nvSpPr>
        <p:spPr>
          <a:xfrm>
            <a:off x="311700" y="659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Classical approach -  DCASE2018</a:t>
            </a:r>
            <a:endParaRPr/>
          </a:p>
        </p:txBody>
      </p:sp>
      <p:sp>
        <p:nvSpPr>
          <p:cNvPr id="408" name="Google Shape;408;p45"/>
          <p:cNvSpPr txBox="1"/>
          <p:nvPr>
            <p:ph idx="1" type="body"/>
          </p:nvPr>
        </p:nvSpPr>
        <p:spPr>
          <a:xfrm>
            <a:off x="311700" y="599300"/>
            <a:ext cx="8520600" cy="39402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sz="1100">
              <a:solidFill>
                <a:schemeClr val="dk1"/>
              </a:solidFill>
            </a:endParaRPr>
          </a:p>
          <a:p>
            <a:pPr indent="0" lvl="0" marL="0" rtl="0" algn="l">
              <a:spcBef>
                <a:spcPts val="1600"/>
              </a:spcBef>
              <a:spcAft>
                <a:spcPts val="1600"/>
              </a:spcAft>
              <a:buNone/>
            </a:pPr>
            <a:r>
              <a:t/>
            </a:r>
            <a:endParaRPr sz="1100">
              <a:solidFill>
                <a:schemeClr val="dk1"/>
              </a:solidFill>
            </a:endParaRPr>
          </a:p>
        </p:txBody>
      </p:sp>
      <p:sp>
        <p:nvSpPr>
          <p:cNvPr id="409" name="Google Shape;409;p4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410" name="Google Shape;410;p45"/>
          <p:cNvPicPr preferRelativeResize="0"/>
          <p:nvPr/>
        </p:nvPicPr>
        <p:blipFill>
          <a:blip r:embed="rId3">
            <a:alphaModFix/>
          </a:blip>
          <a:stretch>
            <a:fillRect/>
          </a:stretch>
        </p:blipFill>
        <p:spPr>
          <a:xfrm>
            <a:off x="200025" y="4635450"/>
            <a:ext cx="2189421" cy="393600"/>
          </a:xfrm>
          <a:prstGeom prst="rect">
            <a:avLst/>
          </a:prstGeom>
          <a:noFill/>
          <a:ln>
            <a:noFill/>
          </a:ln>
        </p:spPr>
      </p:pic>
      <p:sp>
        <p:nvSpPr>
          <p:cNvPr id="411" name="Google Shape;411;p45"/>
          <p:cNvSpPr txBox="1"/>
          <p:nvPr/>
        </p:nvSpPr>
        <p:spPr>
          <a:xfrm>
            <a:off x="2925650" y="4756550"/>
            <a:ext cx="5961600" cy="27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Environmental sound classification using deep learning - Manoj</a:t>
            </a:r>
            <a:r>
              <a:rPr lang="en"/>
              <a:t> </a:t>
            </a:r>
            <a:endParaRPr/>
          </a:p>
        </p:txBody>
      </p:sp>
      <p:sp>
        <p:nvSpPr>
          <p:cNvPr id="412" name="Google Shape;412;p45"/>
          <p:cNvSpPr txBox="1"/>
          <p:nvPr/>
        </p:nvSpPr>
        <p:spPr>
          <a:xfrm>
            <a:off x="551550" y="831725"/>
            <a:ext cx="2156100" cy="2724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Default parameter</a:t>
            </a:r>
            <a:endParaRPr/>
          </a:p>
        </p:txBody>
      </p:sp>
      <p:pic>
        <p:nvPicPr>
          <p:cNvPr id="413" name="Google Shape;413;p45" title="Chart"/>
          <p:cNvPicPr preferRelativeResize="0"/>
          <p:nvPr/>
        </p:nvPicPr>
        <p:blipFill>
          <a:blip r:embed="rId4">
            <a:alphaModFix/>
          </a:blip>
          <a:stretch>
            <a:fillRect/>
          </a:stretch>
        </p:blipFill>
        <p:spPr>
          <a:xfrm>
            <a:off x="2115175" y="1166950"/>
            <a:ext cx="5291625" cy="3289574"/>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sp>
        <p:nvSpPr>
          <p:cNvPr id="418" name="Google Shape;418;p46"/>
          <p:cNvSpPr txBox="1"/>
          <p:nvPr>
            <p:ph type="title"/>
          </p:nvPr>
        </p:nvSpPr>
        <p:spPr>
          <a:xfrm>
            <a:off x="311700" y="659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Classical approach -  DCASE2018</a:t>
            </a:r>
            <a:endParaRPr/>
          </a:p>
        </p:txBody>
      </p:sp>
      <p:sp>
        <p:nvSpPr>
          <p:cNvPr id="419" name="Google Shape;419;p46"/>
          <p:cNvSpPr txBox="1"/>
          <p:nvPr>
            <p:ph idx="1" type="body"/>
          </p:nvPr>
        </p:nvSpPr>
        <p:spPr>
          <a:xfrm>
            <a:off x="311700" y="599300"/>
            <a:ext cx="8520600" cy="39402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sz="1100">
              <a:solidFill>
                <a:schemeClr val="dk1"/>
              </a:solidFill>
            </a:endParaRPr>
          </a:p>
          <a:p>
            <a:pPr indent="0" lvl="0" marL="0" rtl="0" algn="l">
              <a:spcBef>
                <a:spcPts val="1600"/>
              </a:spcBef>
              <a:spcAft>
                <a:spcPts val="1600"/>
              </a:spcAft>
              <a:buNone/>
            </a:pPr>
            <a:r>
              <a:t/>
            </a:r>
            <a:endParaRPr sz="1100">
              <a:solidFill>
                <a:schemeClr val="dk1"/>
              </a:solidFill>
            </a:endParaRPr>
          </a:p>
        </p:txBody>
      </p:sp>
      <p:sp>
        <p:nvSpPr>
          <p:cNvPr id="420" name="Google Shape;420;p4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421" name="Google Shape;421;p46"/>
          <p:cNvPicPr preferRelativeResize="0"/>
          <p:nvPr/>
        </p:nvPicPr>
        <p:blipFill>
          <a:blip r:embed="rId3">
            <a:alphaModFix/>
          </a:blip>
          <a:stretch>
            <a:fillRect/>
          </a:stretch>
        </p:blipFill>
        <p:spPr>
          <a:xfrm>
            <a:off x="200025" y="4635450"/>
            <a:ext cx="2189421" cy="393600"/>
          </a:xfrm>
          <a:prstGeom prst="rect">
            <a:avLst/>
          </a:prstGeom>
          <a:noFill/>
          <a:ln>
            <a:noFill/>
          </a:ln>
        </p:spPr>
      </p:pic>
      <p:sp>
        <p:nvSpPr>
          <p:cNvPr id="422" name="Google Shape;422;p46"/>
          <p:cNvSpPr txBox="1"/>
          <p:nvPr/>
        </p:nvSpPr>
        <p:spPr>
          <a:xfrm>
            <a:off x="2925650" y="4756550"/>
            <a:ext cx="5961600" cy="27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Environmental sound classification using deep learning - Manoj</a:t>
            </a:r>
            <a:r>
              <a:rPr lang="en"/>
              <a:t> </a:t>
            </a:r>
            <a:endParaRPr/>
          </a:p>
        </p:txBody>
      </p:sp>
      <p:sp>
        <p:nvSpPr>
          <p:cNvPr id="423" name="Google Shape;423;p46"/>
          <p:cNvSpPr txBox="1"/>
          <p:nvPr/>
        </p:nvSpPr>
        <p:spPr>
          <a:xfrm>
            <a:off x="551550" y="831725"/>
            <a:ext cx="2510100" cy="2724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Optimized parameter</a:t>
            </a:r>
            <a:endParaRPr/>
          </a:p>
        </p:txBody>
      </p:sp>
      <p:pic>
        <p:nvPicPr>
          <p:cNvPr id="424" name="Google Shape;424;p46" title="Chart"/>
          <p:cNvPicPr preferRelativeResize="0"/>
          <p:nvPr/>
        </p:nvPicPr>
        <p:blipFill>
          <a:blip r:embed="rId4">
            <a:alphaModFix/>
          </a:blip>
          <a:stretch>
            <a:fillRect/>
          </a:stretch>
        </p:blipFill>
        <p:spPr>
          <a:xfrm>
            <a:off x="311700" y="1259650"/>
            <a:ext cx="4451311" cy="2755862"/>
          </a:xfrm>
          <a:prstGeom prst="rect">
            <a:avLst/>
          </a:prstGeom>
          <a:noFill/>
          <a:ln>
            <a:noFill/>
          </a:ln>
        </p:spPr>
      </p:pic>
      <p:pic>
        <p:nvPicPr>
          <p:cNvPr id="425" name="Google Shape;425;p46" title="Chart"/>
          <p:cNvPicPr preferRelativeResize="0"/>
          <p:nvPr/>
        </p:nvPicPr>
        <p:blipFill>
          <a:blip r:embed="rId5">
            <a:alphaModFix/>
          </a:blip>
          <a:stretch>
            <a:fillRect/>
          </a:stretch>
        </p:blipFill>
        <p:spPr>
          <a:xfrm>
            <a:off x="4572000" y="1259650"/>
            <a:ext cx="4451772" cy="275585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p47"/>
          <p:cNvSpPr txBox="1"/>
          <p:nvPr>
            <p:ph type="title"/>
          </p:nvPr>
        </p:nvSpPr>
        <p:spPr>
          <a:xfrm>
            <a:off x="311700" y="659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Classical approach -  DCASE2018</a:t>
            </a:r>
            <a:endParaRPr/>
          </a:p>
        </p:txBody>
      </p:sp>
      <p:sp>
        <p:nvSpPr>
          <p:cNvPr id="431" name="Google Shape;431;p47"/>
          <p:cNvSpPr txBox="1"/>
          <p:nvPr>
            <p:ph idx="1" type="body"/>
          </p:nvPr>
        </p:nvSpPr>
        <p:spPr>
          <a:xfrm>
            <a:off x="311700" y="599300"/>
            <a:ext cx="8520600" cy="39402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sz="1100">
              <a:solidFill>
                <a:schemeClr val="dk1"/>
              </a:solidFill>
            </a:endParaRPr>
          </a:p>
          <a:p>
            <a:pPr indent="0" lvl="0" marL="0" rtl="0" algn="l">
              <a:spcBef>
                <a:spcPts val="1600"/>
              </a:spcBef>
              <a:spcAft>
                <a:spcPts val="1600"/>
              </a:spcAft>
              <a:buNone/>
            </a:pPr>
            <a:r>
              <a:t/>
            </a:r>
            <a:endParaRPr sz="1100">
              <a:solidFill>
                <a:schemeClr val="dk1"/>
              </a:solidFill>
            </a:endParaRPr>
          </a:p>
        </p:txBody>
      </p:sp>
      <p:sp>
        <p:nvSpPr>
          <p:cNvPr id="432" name="Google Shape;432;p4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433" name="Google Shape;433;p47"/>
          <p:cNvPicPr preferRelativeResize="0"/>
          <p:nvPr/>
        </p:nvPicPr>
        <p:blipFill>
          <a:blip r:embed="rId3">
            <a:alphaModFix/>
          </a:blip>
          <a:stretch>
            <a:fillRect/>
          </a:stretch>
        </p:blipFill>
        <p:spPr>
          <a:xfrm>
            <a:off x="200025" y="4635450"/>
            <a:ext cx="2189421" cy="393600"/>
          </a:xfrm>
          <a:prstGeom prst="rect">
            <a:avLst/>
          </a:prstGeom>
          <a:noFill/>
          <a:ln>
            <a:noFill/>
          </a:ln>
        </p:spPr>
      </p:pic>
      <p:sp>
        <p:nvSpPr>
          <p:cNvPr id="434" name="Google Shape;434;p47"/>
          <p:cNvSpPr txBox="1"/>
          <p:nvPr/>
        </p:nvSpPr>
        <p:spPr>
          <a:xfrm>
            <a:off x="2925650" y="4756550"/>
            <a:ext cx="5961600" cy="27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Environmental sound classification using deep learning - Manoj</a:t>
            </a:r>
            <a:r>
              <a:rPr lang="en"/>
              <a:t> </a:t>
            </a:r>
            <a:endParaRPr/>
          </a:p>
        </p:txBody>
      </p:sp>
      <p:sp>
        <p:nvSpPr>
          <p:cNvPr id="435" name="Google Shape;435;p47"/>
          <p:cNvSpPr txBox="1"/>
          <p:nvPr/>
        </p:nvSpPr>
        <p:spPr>
          <a:xfrm>
            <a:off x="551550" y="831725"/>
            <a:ext cx="2510100" cy="2724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Optimized parameter</a:t>
            </a:r>
            <a:endParaRPr/>
          </a:p>
        </p:txBody>
      </p:sp>
      <p:pic>
        <p:nvPicPr>
          <p:cNvPr id="436" name="Google Shape;436;p47" title="Chart"/>
          <p:cNvPicPr preferRelativeResize="0"/>
          <p:nvPr/>
        </p:nvPicPr>
        <p:blipFill>
          <a:blip r:embed="rId4">
            <a:alphaModFix/>
          </a:blip>
          <a:stretch>
            <a:fillRect/>
          </a:stretch>
        </p:blipFill>
        <p:spPr>
          <a:xfrm>
            <a:off x="1837737" y="1158225"/>
            <a:ext cx="5462089" cy="3381276"/>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sp>
        <p:nvSpPr>
          <p:cNvPr id="441" name="Google Shape;441;p48"/>
          <p:cNvSpPr txBox="1"/>
          <p:nvPr>
            <p:ph type="title"/>
          </p:nvPr>
        </p:nvSpPr>
        <p:spPr>
          <a:xfrm>
            <a:off x="311700" y="659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Classical approach -  DCASE2018</a:t>
            </a:r>
            <a:endParaRPr/>
          </a:p>
        </p:txBody>
      </p:sp>
      <p:sp>
        <p:nvSpPr>
          <p:cNvPr id="442" name="Google Shape;442;p48"/>
          <p:cNvSpPr txBox="1"/>
          <p:nvPr>
            <p:ph idx="1" type="body"/>
          </p:nvPr>
        </p:nvSpPr>
        <p:spPr>
          <a:xfrm>
            <a:off x="311700" y="599300"/>
            <a:ext cx="8520600" cy="39402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sz="1100">
              <a:solidFill>
                <a:schemeClr val="dk1"/>
              </a:solidFill>
            </a:endParaRPr>
          </a:p>
          <a:p>
            <a:pPr indent="0" lvl="0" marL="0" rtl="0" algn="l">
              <a:spcBef>
                <a:spcPts val="1600"/>
              </a:spcBef>
              <a:spcAft>
                <a:spcPts val="1600"/>
              </a:spcAft>
              <a:buNone/>
            </a:pPr>
            <a:r>
              <a:t/>
            </a:r>
            <a:endParaRPr sz="1100">
              <a:solidFill>
                <a:schemeClr val="dk1"/>
              </a:solidFill>
            </a:endParaRPr>
          </a:p>
        </p:txBody>
      </p:sp>
      <p:sp>
        <p:nvSpPr>
          <p:cNvPr id="443" name="Google Shape;443;p4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444" name="Google Shape;444;p48"/>
          <p:cNvPicPr preferRelativeResize="0"/>
          <p:nvPr/>
        </p:nvPicPr>
        <p:blipFill>
          <a:blip r:embed="rId3">
            <a:alphaModFix/>
          </a:blip>
          <a:stretch>
            <a:fillRect/>
          </a:stretch>
        </p:blipFill>
        <p:spPr>
          <a:xfrm>
            <a:off x="200025" y="4635450"/>
            <a:ext cx="2189421" cy="393600"/>
          </a:xfrm>
          <a:prstGeom prst="rect">
            <a:avLst/>
          </a:prstGeom>
          <a:noFill/>
          <a:ln>
            <a:noFill/>
          </a:ln>
        </p:spPr>
      </p:pic>
      <p:sp>
        <p:nvSpPr>
          <p:cNvPr id="445" name="Google Shape;445;p48"/>
          <p:cNvSpPr txBox="1"/>
          <p:nvPr/>
        </p:nvSpPr>
        <p:spPr>
          <a:xfrm>
            <a:off x="2925650" y="4756550"/>
            <a:ext cx="5961600" cy="27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Environmental sound classification using deep learning - Manoj</a:t>
            </a:r>
            <a:r>
              <a:rPr lang="en"/>
              <a:t> </a:t>
            </a:r>
            <a:endParaRPr/>
          </a:p>
        </p:txBody>
      </p:sp>
      <p:pic>
        <p:nvPicPr>
          <p:cNvPr id="446" name="Google Shape;446;p48" title="Chart"/>
          <p:cNvPicPr preferRelativeResize="0"/>
          <p:nvPr/>
        </p:nvPicPr>
        <p:blipFill>
          <a:blip r:embed="rId4">
            <a:alphaModFix/>
          </a:blip>
          <a:stretch>
            <a:fillRect/>
          </a:stretch>
        </p:blipFill>
        <p:spPr>
          <a:xfrm>
            <a:off x="311700" y="1188924"/>
            <a:ext cx="4428725" cy="2737099"/>
          </a:xfrm>
          <a:prstGeom prst="rect">
            <a:avLst/>
          </a:prstGeom>
          <a:noFill/>
          <a:ln>
            <a:noFill/>
          </a:ln>
        </p:spPr>
      </p:pic>
      <p:pic>
        <p:nvPicPr>
          <p:cNvPr id="447" name="Google Shape;447;p48" title="Chart"/>
          <p:cNvPicPr preferRelativeResize="0"/>
          <p:nvPr/>
        </p:nvPicPr>
        <p:blipFill>
          <a:blip r:embed="rId5">
            <a:alphaModFix/>
          </a:blip>
          <a:stretch>
            <a:fillRect/>
          </a:stretch>
        </p:blipFill>
        <p:spPr>
          <a:xfrm>
            <a:off x="4646950" y="1117540"/>
            <a:ext cx="4428724" cy="2737584"/>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 name="Shape 451"/>
        <p:cNvGrpSpPr/>
        <p:nvPr/>
      </p:nvGrpSpPr>
      <p:grpSpPr>
        <a:xfrm>
          <a:off x="0" y="0"/>
          <a:ext cx="0" cy="0"/>
          <a:chOff x="0" y="0"/>
          <a:chExt cx="0" cy="0"/>
        </a:xfrm>
      </p:grpSpPr>
      <p:sp>
        <p:nvSpPr>
          <p:cNvPr id="452" name="Google Shape;452;p49"/>
          <p:cNvSpPr txBox="1"/>
          <p:nvPr>
            <p:ph type="title"/>
          </p:nvPr>
        </p:nvSpPr>
        <p:spPr>
          <a:xfrm>
            <a:off x="311700" y="659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Classical approach -  DCASE2018</a:t>
            </a:r>
            <a:endParaRPr/>
          </a:p>
        </p:txBody>
      </p:sp>
      <p:sp>
        <p:nvSpPr>
          <p:cNvPr id="453" name="Google Shape;453;p49"/>
          <p:cNvSpPr txBox="1"/>
          <p:nvPr>
            <p:ph idx="1" type="body"/>
          </p:nvPr>
        </p:nvSpPr>
        <p:spPr>
          <a:xfrm>
            <a:off x="311700" y="599300"/>
            <a:ext cx="8520600" cy="39402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sz="1100">
              <a:solidFill>
                <a:schemeClr val="dk1"/>
              </a:solidFill>
            </a:endParaRPr>
          </a:p>
          <a:p>
            <a:pPr indent="0" lvl="0" marL="0" rtl="0" algn="l">
              <a:spcBef>
                <a:spcPts val="1600"/>
              </a:spcBef>
              <a:spcAft>
                <a:spcPts val="1600"/>
              </a:spcAft>
              <a:buNone/>
            </a:pPr>
            <a:r>
              <a:t/>
            </a:r>
            <a:endParaRPr sz="1100">
              <a:solidFill>
                <a:schemeClr val="dk1"/>
              </a:solidFill>
            </a:endParaRPr>
          </a:p>
        </p:txBody>
      </p:sp>
      <p:sp>
        <p:nvSpPr>
          <p:cNvPr id="454" name="Google Shape;454;p4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455" name="Google Shape;455;p49"/>
          <p:cNvPicPr preferRelativeResize="0"/>
          <p:nvPr/>
        </p:nvPicPr>
        <p:blipFill>
          <a:blip r:embed="rId3">
            <a:alphaModFix/>
          </a:blip>
          <a:stretch>
            <a:fillRect/>
          </a:stretch>
        </p:blipFill>
        <p:spPr>
          <a:xfrm>
            <a:off x="200025" y="4635450"/>
            <a:ext cx="2189421" cy="393600"/>
          </a:xfrm>
          <a:prstGeom prst="rect">
            <a:avLst/>
          </a:prstGeom>
          <a:noFill/>
          <a:ln>
            <a:noFill/>
          </a:ln>
        </p:spPr>
      </p:pic>
      <p:sp>
        <p:nvSpPr>
          <p:cNvPr id="456" name="Google Shape;456;p49"/>
          <p:cNvSpPr txBox="1"/>
          <p:nvPr/>
        </p:nvSpPr>
        <p:spPr>
          <a:xfrm>
            <a:off x="2925650" y="4756550"/>
            <a:ext cx="5961600" cy="27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Environmental sound classification using deep learning - Manoj</a:t>
            </a:r>
            <a:r>
              <a:rPr lang="en"/>
              <a:t> </a:t>
            </a:r>
            <a:endParaRPr/>
          </a:p>
        </p:txBody>
      </p:sp>
      <p:pic>
        <p:nvPicPr>
          <p:cNvPr id="457" name="Google Shape;457;p49" title="Chart"/>
          <p:cNvPicPr preferRelativeResize="0"/>
          <p:nvPr/>
        </p:nvPicPr>
        <p:blipFill>
          <a:blip r:embed="rId4">
            <a:alphaModFix/>
          </a:blip>
          <a:stretch>
            <a:fillRect/>
          </a:stretch>
        </p:blipFill>
        <p:spPr>
          <a:xfrm>
            <a:off x="1307700" y="823113"/>
            <a:ext cx="6066176" cy="374897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sp>
        <p:nvSpPr>
          <p:cNvPr id="462" name="Google Shape;462;p50"/>
          <p:cNvSpPr txBox="1"/>
          <p:nvPr>
            <p:ph type="title"/>
          </p:nvPr>
        </p:nvSpPr>
        <p:spPr>
          <a:xfrm>
            <a:off x="311700" y="659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KNN -  Urbansound8k</a:t>
            </a:r>
            <a:endParaRPr/>
          </a:p>
        </p:txBody>
      </p:sp>
      <p:sp>
        <p:nvSpPr>
          <p:cNvPr id="463" name="Google Shape;463;p5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464" name="Google Shape;464;p50"/>
          <p:cNvPicPr preferRelativeResize="0"/>
          <p:nvPr/>
        </p:nvPicPr>
        <p:blipFill>
          <a:blip r:embed="rId3">
            <a:alphaModFix/>
          </a:blip>
          <a:stretch>
            <a:fillRect/>
          </a:stretch>
        </p:blipFill>
        <p:spPr>
          <a:xfrm>
            <a:off x="200025" y="4635450"/>
            <a:ext cx="2189421" cy="393600"/>
          </a:xfrm>
          <a:prstGeom prst="rect">
            <a:avLst/>
          </a:prstGeom>
          <a:noFill/>
          <a:ln>
            <a:noFill/>
          </a:ln>
        </p:spPr>
      </p:pic>
      <p:sp>
        <p:nvSpPr>
          <p:cNvPr id="465" name="Google Shape;465;p50"/>
          <p:cNvSpPr txBox="1"/>
          <p:nvPr/>
        </p:nvSpPr>
        <p:spPr>
          <a:xfrm>
            <a:off x="2925650" y="4756550"/>
            <a:ext cx="5961600" cy="27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Environmental sound classification using deep learning - Manoj</a:t>
            </a:r>
            <a:r>
              <a:rPr lang="en"/>
              <a:t> </a:t>
            </a:r>
            <a:endParaRPr/>
          </a:p>
        </p:txBody>
      </p:sp>
      <p:pic>
        <p:nvPicPr>
          <p:cNvPr id="466" name="Google Shape;466;p50"/>
          <p:cNvPicPr preferRelativeResize="0"/>
          <p:nvPr/>
        </p:nvPicPr>
        <p:blipFill>
          <a:blip r:embed="rId4">
            <a:alphaModFix/>
          </a:blip>
          <a:stretch>
            <a:fillRect/>
          </a:stretch>
        </p:blipFill>
        <p:spPr>
          <a:xfrm>
            <a:off x="311696" y="665200"/>
            <a:ext cx="4170823" cy="3813099"/>
          </a:xfrm>
          <a:prstGeom prst="rect">
            <a:avLst/>
          </a:prstGeom>
          <a:noFill/>
          <a:ln>
            <a:noFill/>
          </a:ln>
        </p:spPr>
      </p:pic>
      <p:pic>
        <p:nvPicPr>
          <p:cNvPr id="467" name="Google Shape;467;p50"/>
          <p:cNvPicPr preferRelativeResize="0"/>
          <p:nvPr/>
        </p:nvPicPr>
        <p:blipFill>
          <a:blip r:embed="rId5">
            <a:alphaModFix/>
          </a:blip>
          <a:stretch>
            <a:fillRect/>
          </a:stretch>
        </p:blipFill>
        <p:spPr>
          <a:xfrm>
            <a:off x="4618469" y="711863"/>
            <a:ext cx="3997016" cy="3719767"/>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sp>
        <p:nvSpPr>
          <p:cNvPr id="472" name="Google Shape;472;p51"/>
          <p:cNvSpPr txBox="1"/>
          <p:nvPr>
            <p:ph type="title"/>
          </p:nvPr>
        </p:nvSpPr>
        <p:spPr>
          <a:xfrm>
            <a:off x="311700"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KNN -  Dcase 2018 </a:t>
            </a:r>
            <a:endParaRPr/>
          </a:p>
        </p:txBody>
      </p:sp>
      <p:sp>
        <p:nvSpPr>
          <p:cNvPr id="473" name="Google Shape;473;p5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474" name="Google Shape;474;p51"/>
          <p:cNvPicPr preferRelativeResize="0"/>
          <p:nvPr/>
        </p:nvPicPr>
        <p:blipFill>
          <a:blip r:embed="rId3">
            <a:alphaModFix/>
          </a:blip>
          <a:stretch>
            <a:fillRect/>
          </a:stretch>
        </p:blipFill>
        <p:spPr>
          <a:xfrm>
            <a:off x="200025" y="4635450"/>
            <a:ext cx="2189421" cy="393600"/>
          </a:xfrm>
          <a:prstGeom prst="rect">
            <a:avLst/>
          </a:prstGeom>
          <a:noFill/>
          <a:ln>
            <a:noFill/>
          </a:ln>
        </p:spPr>
      </p:pic>
      <p:sp>
        <p:nvSpPr>
          <p:cNvPr id="475" name="Google Shape;475;p51"/>
          <p:cNvSpPr txBox="1"/>
          <p:nvPr/>
        </p:nvSpPr>
        <p:spPr>
          <a:xfrm>
            <a:off x="2557600" y="4635300"/>
            <a:ext cx="63297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Environmental sound classification using deep learning - Manoj</a:t>
            </a:r>
            <a:r>
              <a:rPr lang="en"/>
              <a:t> </a:t>
            </a:r>
            <a:endParaRPr/>
          </a:p>
        </p:txBody>
      </p:sp>
      <p:pic>
        <p:nvPicPr>
          <p:cNvPr id="476" name="Google Shape;476;p51"/>
          <p:cNvPicPr preferRelativeResize="0"/>
          <p:nvPr/>
        </p:nvPicPr>
        <p:blipFill>
          <a:blip r:embed="rId4">
            <a:alphaModFix/>
          </a:blip>
          <a:stretch>
            <a:fillRect/>
          </a:stretch>
        </p:blipFill>
        <p:spPr>
          <a:xfrm>
            <a:off x="152400" y="725100"/>
            <a:ext cx="4081217" cy="3757800"/>
          </a:xfrm>
          <a:prstGeom prst="rect">
            <a:avLst/>
          </a:prstGeom>
          <a:noFill/>
          <a:ln>
            <a:noFill/>
          </a:ln>
        </p:spPr>
      </p:pic>
      <p:pic>
        <p:nvPicPr>
          <p:cNvPr id="477" name="Google Shape;477;p51"/>
          <p:cNvPicPr preferRelativeResize="0"/>
          <p:nvPr/>
        </p:nvPicPr>
        <p:blipFill>
          <a:blip r:embed="rId5">
            <a:alphaModFix/>
          </a:blip>
          <a:stretch>
            <a:fillRect/>
          </a:stretch>
        </p:blipFill>
        <p:spPr>
          <a:xfrm>
            <a:off x="4386017" y="725100"/>
            <a:ext cx="4115138" cy="375780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16"/>
          <p:cNvSpPr txBox="1"/>
          <p:nvPr>
            <p:ph type="title"/>
          </p:nvPr>
        </p:nvSpPr>
        <p:spPr>
          <a:xfrm>
            <a:off x="200025" y="0"/>
            <a:ext cx="8520600" cy="34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100"/>
              <a:t>Dataset</a:t>
            </a:r>
            <a:r>
              <a:rPr lang="en"/>
              <a:t> </a:t>
            </a:r>
            <a:endParaRPr/>
          </a:p>
        </p:txBody>
      </p:sp>
      <p:sp>
        <p:nvSpPr>
          <p:cNvPr id="81" name="Google Shape;81;p16"/>
          <p:cNvSpPr txBox="1"/>
          <p:nvPr>
            <p:ph idx="1" type="body"/>
          </p:nvPr>
        </p:nvSpPr>
        <p:spPr>
          <a:xfrm>
            <a:off x="311700" y="434150"/>
            <a:ext cx="8520600" cy="2614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chemeClr val="dk1"/>
                </a:solidFill>
              </a:rPr>
              <a:t>[3] </a:t>
            </a:r>
            <a:r>
              <a:rPr lang="en" sz="1400">
                <a:solidFill>
                  <a:schemeClr val="dk1"/>
                </a:solidFill>
              </a:rPr>
              <a:t>DCASE 2018, Monitoring of domestic activities based on multi-channel acoustics </a:t>
            </a:r>
            <a:endParaRPr sz="1400">
              <a:solidFill>
                <a:schemeClr val="dk1"/>
              </a:solidFill>
            </a:endParaRPr>
          </a:p>
          <a:p>
            <a:pPr indent="-317500" lvl="0" marL="457200" rtl="0" algn="l">
              <a:spcBef>
                <a:spcPts val="1600"/>
              </a:spcBef>
              <a:spcAft>
                <a:spcPts val="0"/>
              </a:spcAft>
              <a:buClr>
                <a:schemeClr val="dk1"/>
              </a:buClr>
              <a:buSzPts val="1400"/>
              <a:buChar char="-"/>
            </a:pPr>
            <a:r>
              <a:rPr lang="en" sz="1400">
                <a:solidFill>
                  <a:schemeClr val="dk1"/>
                </a:solidFill>
              </a:rPr>
              <a:t>Total of 72984, 10 sec audio dataset.</a:t>
            </a:r>
            <a:endParaRPr sz="1400">
              <a:solidFill>
                <a:schemeClr val="dk1"/>
              </a:solidFill>
            </a:endParaRPr>
          </a:p>
          <a:p>
            <a:pPr indent="-317500" lvl="0" marL="457200" rtl="0" algn="l">
              <a:spcBef>
                <a:spcPts val="0"/>
              </a:spcBef>
              <a:spcAft>
                <a:spcPts val="0"/>
              </a:spcAft>
              <a:buClr>
                <a:schemeClr val="dk1"/>
              </a:buClr>
              <a:buSzPts val="1400"/>
              <a:buChar char="-"/>
            </a:pPr>
            <a:r>
              <a:rPr lang="en" sz="1400">
                <a:solidFill>
                  <a:schemeClr val="dk1"/>
                </a:solidFill>
              </a:rPr>
              <a:t>The continuous recordings in home environment were split into audio segments of 10s.</a:t>
            </a:r>
            <a:endParaRPr sz="1400">
              <a:solidFill>
                <a:schemeClr val="dk1"/>
              </a:solidFill>
            </a:endParaRPr>
          </a:p>
          <a:p>
            <a:pPr indent="-317500" lvl="0" marL="457200" rtl="0" algn="l">
              <a:spcBef>
                <a:spcPts val="0"/>
              </a:spcBef>
              <a:spcAft>
                <a:spcPts val="0"/>
              </a:spcAft>
              <a:buClr>
                <a:schemeClr val="dk1"/>
              </a:buClr>
              <a:buSzPts val="1400"/>
              <a:buChar char="-"/>
            </a:pPr>
            <a:r>
              <a:rPr lang="en" sz="1400">
                <a:solidFill>
                  <a:schemeClr val="dk1"/>
                </a:solidFill>
              </a:rPr>
              <a:t>9 classes were considered, </a:t>
            </a:r>
            <a:endParaRPr sz="1400">
              <a:solidFill>
                <a:schemeClr val="dk1"/>
              </a:solidFill>
            </a:endParaRPr>
          </a:p>
          <a:p>
            <a:pPr indent="0" lvl="0" marL="457200" rtl="0" algn="l">
              <a:spcBef>
                <a:spcPts val="1600"/>
              </a:spcBef>
              <a:spcAft>
                <a:spcPts val="1600"/>
              </a:spcAft>
              <a:buNone/>
            </a:pPr>
            <a:r>
              <a:t/>
            </a:r>
            <a:endParaRPr sz="1400">
              <a:solidFill>
                <a:schemeClr val="dk1"/>
              </a:solidFill>
            </a:endParaRPr>
          </a:p>
        </p:txBody>
      </p:sp>
      <p:sp>
        <p:nvSpPr>
          <p:cNvPr id="82" name="Google Shape;82;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83" name="Google Shape;83;p16"/>
          <p:cNvPicPr preferRelativeResize="0"/>
          <p:nvPr/>
        </p:nvPicPr>
        <p:blipFill>
          <a:blip r:embed="rId3">
            <a:alphaModFix/>
          </a:blip>
          <a:stretch>
            <a:fillRect/>
          </a:stretch>
        </p:blipFill>
        <p:spPr>
          <a:xfrm>
            <a:off x="200025" y="4635450"/>
            <a:ext cx="2189421" cy="393600"/>
          </a:xfrm>
          <a:prstGeom prst="rect">
            <a:avLst/>
          </a:prstGeom>
          <a:noFill/>
          <a:ln>
            <a:noFill/>
          </a:ln>
        </p:spPr>
      </p:pic>
      <p:sp>
        <p:nvSpPr>
          <p:cNvPr id="84" name="Google Shape;84;p16"/>
          <p:cNvSpPr txBox="1"/>
          <p:nvPr/>
        </p:nvSpPr>
        <p:spPr>
          <a:xfrm>
            <a:off x="2680275" y="4679700"/>
            <a:ext cx="6207000" cy="34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Environmental sound classification using deep learning - Manoj</a:t>
            </a:r>
            <a:r>
              <a:rPr lang="en"/>
              <a:t> </a:t>
            </a:r>
            <a:endParaRPr/>
          </a:p>
        </p:txBody>
      </p:sp>
      <p:pic>
        <p:nvPicPr>
          <p:cNvPr id="85" name="Google Shape;85;p16"/>
          <p:cNvPicPr preferRelativeResize="0"/>
          <p:nvPr/>
        </p:nvPicPr>
        <p:blipFill>
          <a:blip r:embed="rId4">
            <a:alphaModFix/>
          </a:blip>
          <a:stretch>
            <a:fillRect/>
          </a:stretch>
        </p:blipFill>
        <p:spPr>
          <a:xfrm>
            <a:off x="99575" y="1678150"/>
            <a:ext cx="3946326" cy="2861075"/>
          </a:xfrm>
          <a:prstGeom prst="rect">
            <a:avLst/>
          </a:prstGeom>
          <a:noFill/>
          <a:ln>
            <a:noFill/>
          </a:ln>
        </p:spPr>
      </p:pic>
      <p:pic>
        <p:nvPicPr>
          <p:cNvPr id="86" name="Google Shape;86;p16" title="Chart"/>
          <p:cNvPicPr preferRelativeResize="0"/>
          <p:nvPr/>
        </p:nvPicPr>
        <p:blipFill>
          <a:blip r:embed="rId5">
            <a:alphaModFix/>
          </a:blip>
          <a:stretch>
            <a:fillRect/>
          </a:stretch>
        </p:blipFill>
        <p:spPr>
          <a:xfrm>
            <a:off x="5790876" y="1645225"/>
            <a:ext cx="2109701" cy="1326500"/>
          </a:xfrm>
          <a:prstGeom prst="rect">
            <a:avLst/>
          </a:prstGeom>
          <a:noFill/>
          <a:ln>
            <a:noFill/>
          </a:ln>
        </p:spPr>
      </p:pic>
      <p:pic>
        <p:nvPicPr>
          <p:cNvPr id="87" name="Google Shape;87;p16" title="Chart"/>
          <p:cNvPicPr preferRelativeResize="0"/>
          <p:nvPr/>
        </p:nvPicPr>
        <p:blipFill>
          <a:blip r:embed="rId6">
            <a:alphaModFix/>
          </a:blip>
          <a:stretch>
            <a:fillRect/>
          </a:stretch>
        </p:blipFill>
        <p:spPr>
          <a:xfrm>
            <a:off x="5538675" y="2971725"/>
            <a:ext cx="2689325" cy="167670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 name="Shape 481"/>
        <p:cNvGrpSpPr/>
        <p:nvPr/>
      </p:nvGrpSpPr>
      <p:grpSpPr>
        <a:xfrm>
          <a:off x="0" y="0"/>
          <a:ext cx="0" cy="0"/>
          <a:chOff x="0" y="0"/>
          <a:chExt cx="0" cy="0"/>
        </a:xfrm>
      </p:grpSpPr>
      <p:sp>
        <p:nvSpPr>
          <p:cNvPr id="482" name="Google Shape;482;p52"/>
          <p:cNvSpPr txBox="1"/>
          <p:nvPr>
            <p:ph type="title"/>
          </p:nvPr>
        </p:nvSpPr>
        <p:spPr>
          <a:xfrm>
            <a:off x="311700" y="0"/>
            <a:ext cx="8520600" cy="43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300"/>
              <a:t>SVM - Urbansound8K</a:t>
            </a:r>
            <a:endParaRPr sz="2300"/>
          </a:p>
        </p:txBody>
      </p:sp>
      <p:sp>
        <p:nvSpPr>
          <p:cNvPr id="483" name="Google Shape;483;p5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484" name="Google Shape;484;p52"/>
          <p:cNvPicPr preferRelativeResize="0"/>
          <p:nvPr/>
        </p:nvPicPr>
        <p:blipFill>
          <a:blip r:embed="rId3">
            <a:alphaModFix/>
          </a:blip>
          <a:stretch>
            <a:fillRect/>
          </a:stretch>
        </p:blipFill>
        <p:spPr>
          <a:xfrm>
            <a:off x="200025" y="4635450"/>
            <a:ext cx="2189421" cy="393600"/>
          </a:xfrm>
          <a:prstGeom prst="rect">
            <a:avLst/>
          </a:prstGeom>
          <a:noFill/>
          <a:ln>
            <a:noFill/>
          </a:ln>
        </p:spPr>
      </p:pic>
      <p:sp>
        <p:nvSpPr>
          <p:cNvPr id="485" name="Google Shape;485;p52"/>
          <p:cNvSpPr txBox="1"/>
          <p:nvPr/>
        </p:nvSpPr>
        <p:spPr>
          <a:xfrm>
            <a:off x="2661400" y="4663225"/>
            <a:ext cx="6225900" cy="36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Environmental sound classification using deep learning - Manoj</a:t>
            </a:r>
            <a:r>
              <a:rPr lang="en"/>
              <a:t> </a:t>
            </a:r>
            <a:endParaRPr/>
          </a:p>
        </p:txBody>
      </p:sp>
      <p:pic>
        <p:nvPicPr>
          <p:cNvPr id="486" name="Google Shape;486;p52"/>
          <p:cNvPicPr preferRelativeResize="0"/>
          <p:nvPr/>
        </p:nvPicPr>
        <p:blipFill>
          <a:blip r:embed="rId4">
            <a:alphaModFix/>
          </a:blip>
          <a:stretch>
            <a:fillRect/>
          </a:stretch>
        </p:blipFill>
        <p:spPr>
          <a:xfrm>
            <a:off x="435046" y="572613"/>
            <a:ext cx="4289190" cy="3924325"/>
          </a:xfrm>
          <a:prstGeom prst="rect">
            <a:avLst/>
          </a:prstGeom>
          <a:noFill/>
          <a:ln>
            <a:noFill/>
          </a:ln>
        </p:spPr>
      </p:pic>
      <p:pic>
        <p:nvPicPr>
          <p:cNvPr id="487" name="Google Shape;487;p52"/>
          <p:cNvPicPr preferRelativeResize="0"/>
          <p:nvPr/>
        </p:nvPicPr>
        <p:blipFill>
          <a:blip r:embed="rId5">
            <a:alphaModFix/>
          </a:blip>
          <a:stretch>
            <a:fillRect/>
          </a:stretch>
        </p:blipFill>
        <p:spPr>
          <a:xfrm>
            <a:off x="4876636" y="586500"/>
            <a:ext cx="4114963" cy="386822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 name="Shape 491"/>
        <p:cNvGrpSpPr/>
        <p:nvPr/>
      </p:nvGrpSpPr>
      <p:grpSpPr>
        <a:xfrm>
          <a:off x="0" y="0"/>
          <a:ext cx="0" cy="0"/>
          <a:chOff x="0" y="0"/>
          <a:chExt cx="0" cy="0"/>
        </a:xfrm>
      </p:grpSpPr>
      <p:sp>
        <p:nvSpPr>
          <p:cNvPr id="492" name="Google Shape;492;p53"/>
          <p:cNvSpPr txBox="1"/>
          <p:nvPr>
            <p:ph type="title"/>
          </p:nvPr>
        </p:nvSpPr>
        <p:spPr>
          <a:xfrm>
            <a:off x="311700" y="0"/>
            <a:ext cx="8520600" cy="43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300"/>
              <a:t>SVM - DCASE -2018</a:t>
            </a:r>
            <a:endParaRPr sz="2300"/>
          </a:p>
        </p:txBody>
      </p:sp>
      <p:sp>
        <p:nvSpPr>
          <p:cNvPr id="493" name="Google Shape;493;p5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494" name="Google Shape;494;p53"/>
          <p:cNvPicPr preferRelativeResize="0"/>
          <p:nvPr/>
        </p:nvPicPr>
        <p:blipFill>
          <a:blip r:embed="rId3">
            <a:alphaModFix/>
          </a:blip>
          <a:stretch>
            <a:fillRect/>
          </a:stretch>
        </p:blipFill>
        <p:spPr>
          <a:xfrm>
            <a:off x="200025" y="4635450"/>
            <a:ext cx="2189421" cy="393600"/>
          </a:xfrm>
          <a:prstGeom prst="rect">
            <a:avLst/>
          </a:prstGeom>
          <a:noFill/>
          <a:ln>
            <a:noFill/>
          </a:ln>
        </p:spPr>
      </p:pic>
      <p:sp>
        <p:nvSpPr>
          <p:cNvPr id="495" name="Google Shape;495;p53"/>
          <p:cNvSpPr txBox="1"/>
          <p:nvPr/>
        </p:nvSpPr>
        <p:spPr>
          <a:xfrm>
            <a:off x="2661400" y="4663225"/>
            <a:ext cx="6225900" cy="36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Environmental sound classification using deep learning - Manoj</a:t>
            </a:r>
            <a:r>
              <a:rPr lang="en"/>
              <a:t> </a:t>
            </a:r>
            <a:endParaRPr/>
          </a:p>
        </p:txBody>
      </p:sp>
      <p:pic>
        <p:nvPicPr>
          <p:cNvPr id="496" name="Google Shape;496;p53"/>
          <p:cNvPicPr preferRelativeResize="0"/>
          <p:nvPr/>
        </p:nvPicPr>
        <p:blipFill>
          <a:blip r:embed="rId4">
            <a:alphaModFix/>
          </a:blip>
          <a:stretch>
            <a:fillRect/>
          </a:stretch>
        </p:blipFill>
        <p:spPr>
          <a:xfrm>
            <a:off x="311696" y="586500"/>
            <a:ext cx="4272974" cy="3924325"/>
          </a:xfrm>
          <a:prstGeom prst="rect">
            <a:avLst/>
          </a:prstGeom>
          <a:noFill/>
          <a:ln>
            <a:noFill/>
          </a:ln>
        </p:spPr>
      </p:pic>
      <p:pic>
        <p:nvPicPr>
          <p:cNvPr id="497" name="Google Shape;497;p53"/>
          <p:cNvPicPr preferRelativeResize="0"/>
          <p:nvPr/>
        </p:nvPicPr>
        <p:blipFill>
          <a:blip r:embed="rId5">
            <a:alphaModFix/>
          </a:blip>
          <a:stretch>
            <a:fillRect/>
          </a:stretch>
        </p:blipFill>
        <p:spPr>
          <a:xfrm>
            <a:off x="4737070" y="586500"/>
            <a:ext cx="4248306" cy="3924317"/>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1" name="Shape 501"/>
        <p:cNvGrpSpPr/>
        <p:nvPr/>
      </p:nvGrpSpPr>
      <p:grpSpPr>
        <a:xfrm>
          <a:off x="0" y="0"/>
          <a:ext cx="0" cy="0"/>
          <a:chOff x="0" y="0"/>
          <a:chExt cx="0" cy="0"/>
        </a:xfrm>
      </p:grpSpPr>
      <p:sp>
        <p:nvSpPr>
          <p:cNvPr id="502" name="Google Shape;502;p54"/>
          <p:cNvSpPr txBox="1"/>
          <p:nvPr>
            <p:ph type="title"/>
          </p:nvPr>
        </p:nvSpPr>
        <p:spPr>
          <a:xfrm>
            <a:off x="311700" y="0"/>
            <a:ext cx="8520600" cy="43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300"/>
              <a:t>Naive bayes</a:t>
            </a:r>
            <a:r>
              <a:rPr lang="en" sz="2300"/>
              <a:t> - Urabnsound8K and DCASE -2018</a:t>
            </a:r>
            <a:endParaRPr sz="2300"/>
          </a:p>
        </p:txBody>
      </p:sp>
      <p:sp>
        <p:nvSpPr>
          <p:cNvPr id="503" name="Google Shape;503;p54"/>
          <p:cNvSpPr txBox="1"/>
          <p:nvPr>
            <p:ph idx="1" type="body"/>
          </p:nvPr>
        </p:nvSpPr>
        <p:spPr>
          <a:xfrm>
            <a:off x="311700" y="434100"/>
            <a:ext cx="8520600" cy="6984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Char char="●"/>
            </a:pPr>
            <a:r>
              <a:rPr lang="en" sz="1100">
                <a:solidFill>
                  <a:schemeClr val="dk1"/>
                </a:solidFill>
              </a:rPr>
              <a:t>MFCC as the extracted features of each audio using librosa library.</a:t>
            </a:r>
            <a:endParaRPr sz="1100">
              <a:solidFill>
                <a:schemeClr val="dk1"/>
              </a:solidFill>
            </a:endParaRPr>
          </a:p>
          <a:p>
            <a:pPr indent="-298450" lvl="0" marL="457200" rtl="0" algn="l">
              <a:spcBef>
                <a:spcPts val="0"/>
              </a:spcBef>
              <a:spcAft>
                <a:spcPts val="0"/>
              </a:spcAft>
              <a:buClr>
                <a:schemeClr val="dk1"/>
              </a:buClr>
              <a:buSzPts val="1100"/>
              <a:buChar char="●"/>
            </a:pPr>
            <a:r>
              <a:rPr lang="en" sz="1100">
                <a:solidFill>
                  <a:schemeClr val="dk1"/>
                </a:solidFill>
              </a:rPr>
              <a:t>Extracted mfcc features are fed into the naive bayes classifier.</a:t>
            </a:r>
            <a:endParaRPr sz="1100">
              <a:solidFill>
                <a:schemeClr val="dk1"/>
              </a:solidFill>
            </a:endParaRPr>
          </a:p>
        </p:txBody>
      </p:sp>
      <p:sp>
        <p:nvSpPr>
          <p:cNvPr id="504" name="Google Shape;504;p5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505" name="Google Shape;505;p54"/>
          <p:cNvPicPr preferRelativeResize="0"/>
          <p:nvPr/>
        </p:nvPicPr>
        <p:blipFill>
          <a:blip r:embed="rId3">
            <a:alphaModFix/>
          </a:blip>
          <a:stretch>
            <a:fillRect/>
          </a:stretch>
        </p:blipFill>
        <p:spPr>
          <a:xfrm>
            <a:off x="200025" y="4635450"/>
            <a:ext cx="2189421" cy="393600"/>
          </a:xfrm>
          <a:prstGeom prst="rect">
            <a:avLst/>
          </a:prstGeom>
          <a:noFill/>
          <a:ln>
            <a:noFill/>
          </a:ln>
        </p:spPr>
      </p:pic>
      <p:sp>
        <p:nvSpPr>
          <p:cNvPr id="506" name="Google Shape;506;p54"/>
          <p:cNvSpPr txBox="1"/>
          <p:nvPr/>
        </p:nvSpPr>
        <p:spPr>
          <a:xfrm>
            <a:off x="2661400" y="4663225"/>
            <a:ext cx="6225900" cy="36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Environmental sound classification using deep learning - Manoj</a:t>
            </a:r>
            <a:r>
              <a:rPr lang="en"/>
              <a:t> </a:t>
            </a:r>
            <a:endParaRPr/>
          </a:p>
        </p:txBody>
      </p:sp>
      <p:pic>
        <p:nvPicPr>
          <p:cNvPr id="507" name="Google Shape;507;p54"/>
          <p:cNvPicPr preferRelativeResize="0"/>
          <p:nvPr/>
        </p:nvPicPr>
        <p:blipFill>
          <a:blip r:embed="rId4">
            <a:alphaModFix/>
          </a:blip>
          <a:stretch>
            <a:fillRect/>
          </a:stretch>
        </p:blipFill>
        <p:spPr>
          <a:xfrm>
            <a:off x="533821" y="1271013"/>
            <a:ext cx="3401644" cy="3225926"/>
          </a:xfrm>
          <a:prstGeom prst="rect">
            <a:avLst/>
          </a:prstGeom>
          <a:noFill/>
          <a:ln>
            <a:noFill/>
          </a:ln>
        </p:spPr>
      </p:pic>
      <p:pic>
        <p:nvPicPr>
          <p:cNvPr id="508" name="Google Shape;508;p54"/>
          <p:cNvPicPr preferRelativeResize="0"/>
          <p:nvPr/>
        </p:nvPicPr>
        <p:blipFill>
          <a:blip r:embed="rId5">
            <a:alphaModFix/>
          </a:blip>
          <a:stretch>
            <a:fillRect/>
          </a:stretch>
        </p:blipFill>
        <p:spPr>
          <a:xfrm>
            <a:off x="4087865" y="1284900"/>
            <a:ext cx="3450133" cy="322592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2" name="Shape 512"/>
        <p:cNvGrpSpPr/>
        <p:nvPr/>
      </p:nvGrpSpPr>
      <p:grpSpPr>
        <a:xfrm>
          <a:off x="0" y="0"/>
          <a:ext cx="0" cy="0"/>
          <a:chOff x="0" y="0"/>
          <a:chExt cx="0" cy="0"/>
        </a:xfrm>
      </p:grpSpPr>
      <p:sp>
        <p:nvSpPr>
          <p:cNvPr id="513" name="Google Shape;513;p55"/>
          <p:cNvSpPr txBox="1"/>
          <p:nvPr>
            <p:ph type="title"/>
          </p:nvPr>
        </p:nvSpPr>
        <p:spPr>
          <a:xfrm>
            <a:off x="311700" y="-47200"/>
            <a:ext cx="8520600" cy="43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300"/>
              <a:t>Random forest</a:t>
            </a:r>
            <a:r>
              <a:rPr lang="en" sz="2300"/>
              <a:t> - Urbansound8K</a:t>
            </a:r>
            <a:endParaRPr sz="2300"/>
          </a:p>
        </p:txBody>
      </p:sp>
      <p:sp>
        <p:nvSpPr>
          <p:cNvPr id="514" name="Google Shape;514;p5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515" name="Google Shape;515;p55"/>
          <p:cNvPicPr preferRelativeResize="0"/>
          <p:nvPr/>
        </p:nvPicPr>
        <p:blipFill>
          <a:blip r:embed="rId3">
            <a:alphaModFix/>
          </a:blip>
          <a:stretch>
            <a:fillRect/>
          </a:stretch>
        </p:blipFill>
        <p:spPr>
          <a:xfrm>
            <a:off x="200025" y="4710425"/>
            <a:ext cx="1772426" cy="318625"/>
          </a:xfrm>
          <a:prstGeom prst="rect">
            <a:avLst/>
          </a:prstGeom>
          <a:noFill/>
          <a:ln>
            <a:noFill/>
          </a:ln>
        </p:spPr>
      </p:pic>
      <p:sp>
        <p:nvSpPr>
          <p:cNvPr id="516" name="Google Shape;516;p55"/>
          <p:cNvSpPr txBox="1"/>
          <p:nvPr/>
        </p:nvSpPr>
        <p:spPr>
          <a:xfrm>
            <a:off x="2387725" y="4663225"/>
            <a:ext cx="6499500" cy="36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Environmental sound classification using deep learning - Manoj</a:t>
            </a:r>
            <a:r>
              <a:rPr lang="en"/>
              <a:t> </a:t>
            </a:r>
            <a:endParaRPr/>
          </a:p>
        </p:txBody>
      </p:sp>
      <p:pic>
        <p:nvPicPr>
          <p:cNvPr id="517" name="Google Shape;517;p55"/>
          <p:cNvPicPr preferRelativeResize="0"/>
          <p:nvPr/>
        </p:nvPicPr>
        <p:blipFill>
          <a:blip r:embed="rId4">
            <a:alphaModFix/>
          </a:blip>
          <a:stretch>
            <a:fillRect/>
          </a:stretch>
        </p:blipFill>
        <p:spPr>
          <a:xfrm>
            <a:off x="152400" y="539300"/>
            <a:ext cx="4285175" cy="3971526"/>
          </a:xfrm>
          <a:prstGeom prst="rect">
            <a:avLst/>
          </a:prstGeom>
          <a:noFill/>
          <a:ln>
            <a:noFill/>
          </a:ln>
        </p:spPr>
      </p:pic>
      <p:pic>
        <p:nvPicPr>
          <p:cNvPr id="518" name="Google Shape;518;p55"/>
          <p:cNvPicPr preferRelativeResize="0"/>
          <p:nvPr/>
        </p:nvPicPr>
        <p:blipFill>
          <a:blip r:embed="rId5">
            <a:alphaModFix/>
          </a:blip>
          <a:stretch>
            <a:fillRect/>
          </a:stretch>
        </p:blipFill>
        <p:spPr>
          <a:xfrm>
            <a:off x="4589975" y="539300"/>
            <a:ext cx="4212338" cy="3971516"/>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2" name="Shape 522"/>
        <p:cNvGrpSpPr/>
        <p:nvPr/>
      </p:nvGrpSpPr>
      <p:grpSpPr>
        <a:xfrm>
          <a:off x="0" y="0"/>
          <a:ext cx="0" cy="0"/>
          <a:chOff x="0" y="0"/>
          <a:chExt cx="0" cy="0"/>
        </a:xfrm>
      </p:grpSpPr>
      <p:sp>
        <p:nvSpPr>
          <p:cNvPr id="523" name="Google Shape;523;p56"/>
          <p:cNvSpPr txBox="1"/>
          <p:nvPr>
            <p:ph type="title"/>
          </p:nvPr>
        </p:nvSpPr>
        <p:spPr>
          <a:xfrm>
            <a:off x="311700" y="-47200"/>
            <a:ext cx="8520600" cy="43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300"/>
              <a:t>Random forest - DCASE2018</a:t>
            </a:r>
            <a:endParaRPr sz="2300"/>
          </a:p>
        </p:txBody>
      </p:sp>
      <p:sp>
        <p:nvSpPr>
          <p:cNvPr id="524" name="Google Shape;524;p5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525" name="Google Shape;525;p56"/>
          <p:cNvPicPr preferRelativeResize="0"/>
          <p:nvPr/>
        </p:nvPicPr>
        <p:blipFill>
          <a:blip r:embed="rId3">
            <a:alphaModFix/>
          </a:blip>
          <a:stretch>
            <a:fillRect/>
          </a:stretch>
        </p:blipFill>
        <p:spPr>
          <a:xfrm>
            <a:off x="200025" y="4710425"/>
            <a:ext cx="1772426" cy="318625"/>
          </a:xfrm>
          <a:prstGeom prst="rect">
            <a:avLst/>
          </a:prstGeom>
          <a:noFill/>
          <a:ln>
            <a:noFill/>
          </a:ln>
        </p:spPr>
      </p:pic>
      <p:sp>
        <p:nvSpPr>
          <p:cNvPr id="526" name="Google Shape;526;p56"/>
          <p:cNvSpPr txBox="1"/>
          <p:nvPr/>
        </p:nvSpPr>
        <p:spPr>
          <a:xfrm>
            <a:off x="2387725" y="4663225"/>
            <a:ext cx="6499500" cy="36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Environmental sound classification using deep learning - Manoj</a:t>
            </a:r>
            <a:r>
              <a:rPr lang="en"/>
              <a:t> </a:t>
            </a:r>
            <a:endParaRPr/>
          </a:p>
        </p:txBody>
      </p:sp>
      <p:pic>
        <p:nvPicPr>
          <p:cNvPr id="527" name="Google Shape;527;p56"/>
          <p:cNvPicPr preferRelativeResize="0"/>
          <p:nvPr/>
        </p:nvPicPr>
        <p:blipFill>
          <a:blip r:embed="rId4">
            <a:alphaModFix/>
          </a:blip>
          <a:stretch>
            <a:fillRect/>
          </a:stretch>
        </p:blipFill>
        <p:spPr>
          <a:xfrm>
            <a:off x="152400" y="539300"/>
            <a:ext cx="4212596" cy="3971526"/>
          </a:xfrm>
          <a:prstGeom prst="rect">
            <a:avLst/>
          </a:prstGeom>
          <a:noFill/>
          <a:ln>
            <a:noFill/>
          </a:ln>
        </p:spPr>
      </p:pic>
      <p:pic>
        <p:nvPicPr>
          <p:cNvPr id="528" name="Google Shape;528;p56"/>
          <p:cNvPicPr preferRelativeResize="0"/>
          <p:nvPr/>
        </p:nvPicPr>
        <p:blipFill>
          <a:blip r:embed="rId5">
            <a:alphaModFix/>
          </a:blip>
          <a:stretch>
            <a:fillRect/>
          </a:stretch>
        </p:blipFill>
        <p:spPr>
          <a:xfrm>
            <a:off x="4517396" y="539300"/>
            <a:ext cx="4174768" cy="3971517"/>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2" name="Shape 532"/>
        <p:cNvGrpSpPr/>
        <p:nvPr/>
      </p:nvGrpSpPr>
      <p:grpSpPr>
        <a:xfrm>
          <a:off x="0" y="0"/>
          <a:ext cx="0" cy="0"/>
          <a:chOff x="0" y="0"/>
          <a:chExt cx="0" cy="0"/>
        </a:xfrm>
      </p:grpSpPr>
      <p:sp>
        <p:nvSpPr>
          <p:cNvPr id="533" name="Google Shape;533;p57"/>
          <p:cNvSpPr txBox="1"/>
          <p:nvPr>
            <p:ph type="title"/>
          </p:nvPr>
        </p:nvSpPr>
        <p:spPr>
          <a:xfrm>
            <a:off x="311700" y="-47200"/>
            <a:ext cx="8520600" cy="43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300"/>
              <a:t>Gradient boosting</a:t>
            </a:r>
            <a:r>
              <a:rPr lang="en" sz="2300"/>
              <a:t> - Urbansound8K</a:t>
            </a:r>
            <a:endParaRPr sz="2300"/>
          </a:p>
        </p:txBody>
      </p:sp>
      <p:sp>
        <p:nvSpPr>
          <p:cNvPr id="534" name="Google Shape;534;p5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535" name="Google Shape;535;p57"/>
          <p:cNvPicPr preferRelativeResize="0"/>
          <p:nvPr/>
        </p:nvPicPr>
        <p:blipFill>
          <a:blip r:embed="rId3">
            <a:alphaModFix/>
          </a:blip>
          <a:stretch>
            <a:fillRect/>
          </a:stretch>
        </p:blipFill>
        <p:spPr>
          <a:xfrm>
            <a:off x="200025" y="4710425"/>
            <a:ext cx="1772426" cy="318625"/>
          </a:xfrm>
          <a:prstGeom prst="rect">
            <a:avLst/>
          </a:prstGeom>
          <a:noFill/>
          <a:ln>
            <a:noFill/>
          </a:ln>
        </p:spPr>
      </p:pic>
      <p:sp>
        <p:nvSpPr>
          <p:cNvPr id="536" name="Google Shape;536;p57"/>
          <p:cNvSpPr txBox="1"/>
          <p:nvPr/>
        </p:nvSpPr>
        <p:spPr>
          <a:xfrm>
            <a:off x="2387725" y="4663225"/>
            <a:ext cx="6499500" cy="36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Environmental sound classification using deep learning - Manoj</a:t>
            </a:r>
            <a:r>
              <a:rPr lang="en"/>
              <a:t> </a:t>
            </a:r>
            <a:endParaRPr/>
          </a:p>
        </p:txBody>
      </p:sp>
      <p:pic>
        <p:nvPicPr>
          <p:cNvPr id="537" name="Google Shape;537;p57"/>
          <p:cNvPicPr preferRelativeResize="0"/>
          <p:nvPr/>
        </p:nvPicPr>
        <p:blipFill>
          <a:blip r:embed="rId4">
            <a:alphaModFix/>
          </a:blip>
          <a:stretch>
            <a:fillRect/>
          </a:stretch>
        </p:blipFill>
        <p:spPr>
          <a:xfrm>
            <a:off x="152400" y="539300"/>
            <a:ext cx="4269389" cy="3971525"/>
          </a:xfrm>
          <a:prstGeom prst="rect">
            <a:avLst/>
          </a:prstGeom>
          <a:noFill/>
          <a:ln>
            <a:noFill/>
          </a:ln>
        </p:spPr>
      </p:pic>
      <p:pic>
        <p:nvPicPr>
          <p:cNvPr id="538" name="Google Shape;538;p57"/>
          <p:cNvPicPr preferRelativeResize="0"/>
          <p:nvPr/>
        </p:nvPicPr>
        <p:blipFill>
          <a:blip r:embed="rId5">
            <a:alphaModFix/>
          </a:blip>
          <a:stretch>
            <a:fillRect/>
          </a:stretch>
        </p:blipFill>
        <p:spPr>
          <a:xfrm>
            <a:off x="4574189" y="539300"/>
            <a:ext cx="4162182" cy="3971517"/>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2" name="Shape 542"/>
        <p:cNvGrpSpPr/>
        <p:nvPr/>
      </p:nvGrpSpPr>
      <p:grpSpPr>
        <a:xfrm>
          <a:off x="0" y="0"/>
          <a:ext cx="0" cy="0"/>
          <a:chOff x="0" y="0"/>
          <a:chExt cx="0" cy="0"/>
        </a:xfrm>
      </p:grpSpPr>
      <p:sp>
        <p:nvSpPr>
          <p:cNvPr id="543" name="Google Shape;543;p58"/>
          <p:cNvSpPr txBox="1"/>
          <p:nvPr>
            <p:ph type="title"/>
          </p:nvPr>
        </p:nvSpPr>
        <p:spPr>
          <a:xfrm>
            <a:off x="311700" y="-47200"/>
            <a:ext cx="8520600" cy="43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300"/>
              <a:t>Gradient boosting - DCASE2018</a:t>
            </a:r>
            <a:endParaRPr sz="2300"/>
          </a:p>
        </p:txBody>
      </p:sp>
      <p:sp>
        <p:nvSpPr>
          <p:cNvPr id="544" name="Google Shape;544;p5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545" name="Google Shape;545;p58"/>
          <p:cNvPicPr preferRelativeResize="0"/>
          <p:nvPr/>
        </p:nvPicPr>
        <p:blipFill>
          <a:blip r:embed="rId3">
            <a:alphaModFix/>
          </a:blip>
          <a:stretch>
            <a:fillRect/>
          </a:stretch>
        </p:blipFill>
        <p:spPr>
          <a:xfrm>
            <a:off x="200025" y="4710425"/>
            <a:ext cx="1772426" cy="318625"/>
          </a:xfrm>
          <a:prstGeom prst="rect">
            <a:avLst/>
          </a:prstGeom>
          <a:noFill/>
          <a:ln>
            <a:noFill/>
          </a:ln>
        </p:spPr>
      </p:pic>
      <p:sp>
        <p:nvSpPr>
          <p:cNvPr id="546" name="Google Shape;546;p58"/>
          <p:cNvSpPr txBox="1"/>
          <p:nvPr/>
        </p:nvSpPr>
        <p:spPr>
          <a:xfrm>
            <a:off x="2387725" y="4663225"/>
            <a:ext cx="6499500" cy="36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Environmental sound classification using deep learning - Manoj</a:t>
            </a:r>
            <a:r>
              <a:rPr lang="en"/>
              <a:t> </a:t>
            </a:r>
            <a:endParaRPr/>
          </a:p>
        </p:txBody>
      </p:sp>
      <p:pic>
        <p:nvPicPr>
          <p:cNvPr id="547" name="Google Shape;547;p58"/>
          <p:cNvPicPr preferRelativeResize="0"/>
          <p:nvPr/>
        </p:nvPicPr>
        <p:blipFill>
          <a:blip r:embed="rId4">
            <a:alphaModFix/>
          </a:blip>
          <a:stretch>
            <a:fillRect/>
          </a:stretch>
        </p:blipFill>
        <p:spPr>
          <a:xfrm>
            <a:off x="152400" y="539300"/>
            <a:ext cx="4294647" cy="3971526"/>
          </a:xfrm>
          <a:prstGeom prst="rect">
            <a:avLst/>
          </a:prstGeom>
          <a:noFill/>
          <a:ln>
            <a:noFill/>
          </a:ln>
        </p:spPr>
      </p:pic>
      <p:pic>
        <p:nvPicPr>
          <p:cNvPr id="548" name="Google Shape;548;p58"/>
          <p:cNvPicPr preferRelativeResize="0"/>
          <p:nvPr/>
        </p:nvPicPr>
        <p:blipFill>
          <a:blip r:embed="rId5">
            <a:alphaModFix/>
          </a:blip>
          <a:stretch>
            <a:fillRect/>
          </a:stretch>
        </p:blipFill>
        <p:spPr>
          <a:xfrm>
            <a:off x="4599447" y="539300"/>
            <a:ext cx="4359184" cy="3971518"/>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2" name="Shape 552"/>
        <p:cNvGrpSpPr/>
        <p:nvPr/>
      </p:nvGrpSpPr>
      <p:grpSpPr>
        <a:xfrm>
          <a:off x="0" y="0"/>
          <a:ext cx="0" cy="0"/>
          <a:chOff x="0" y="0"/>
          <a:chExt cx="0" cy="0"/>
        </a:xfrm>
      </p:grpSpPr>
      <p:sp>
        <p:nvSpPr>
          <p:cNvPr id="553" name="Google Shape;553;p59"/>
          <p:cNvSpPr txBox="1"/>
          <p:nvPr>
            <p:ph type="title"/>
          </p:nvPr>
        </p:nvSpPr>
        <p:spPr>
          <a:xfrm>
            <a:off x="311700" y="0"/>
            <a:ext cx="4260300" cy="802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300"/>
              <a:t>XG boosting</a:t>
            </a:r>
            <a:r>
              <a:rPr lang="en" sz="2300"/>
              <a:t> - Urbansound8K</a:t>
            </a:r>
            <a:endParaRPr sz="2300"/>
          </a:p>
        </p:txBody>
      </p:sp>
      <p:sp>
        <p:nvSpPr>
          <p:cNvPr id="554" name="Google Shape;554;p5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555" name="Google Shape;555;p59"/>
          <p:cNvPicPr preferRelativeResize="0"/>
          <p:nvPr/>
        </p:nvPicPr>
        <p:blipFill>
          <a:blip r:embed="rId3">
            <a:alphaModFix/>
          </a:blip>
          <a:stretch>
            <a:fillRect/>
          </a:stretch>
        </p:blipFill>
        <p:spPr>
          <a:xfrm>
            <a:off x="200025" y="4712100"/>
            <a:ext cx="1762998" cy="316950"/>
          </a:xfrm>
          <a:prstGeom prst="rect">
            <a:avLst/>
          </a:prstGeom>
          <a:noFill/>
          <a:ln>
            <a:noFill/>
          </a:ln>
        </p:spPr>
      </p:pic>
      <p:sp>
        <p:nvSpPr>
          <p:cNvPr id="556" name="Google Shape;556;p59"/>
          <p:cNvSpPr txBox="1"/>
          <p:nvPr/>
        </p:nvSpPr>
        <p:spPr>
          <a:xfrm>
            <a:off x="2340525" y="4663225"/>
            <a:ext cx="6546900" cy="26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Environmental sound classification using deep learning - Manoj</a:t>
            </a:r>
            <a:r>
              <a:rPr lang="en"/>
              <a:t> </a:t>
            </a:r>
            <a:endParaRPr/>
          </a:p>
        </p:txBody>
      </p:sp>
      <p:pic>
        <p:nvPicPr>
          <p:cNvPr id="557" name="Google Shape;557;p59"/>
          <p:cNvPicPr preferRelativeResize="0"/>
          <p:nvPr/>
        </p:nvPicPr>
        <p:blipFill>
          <a:blip r:embed="rId4">
            <a:alphaModFix/>
          </a:blip>
          <a:stretch>
            <a:fillRect/>
          </a:stretch>
        </p:blipFill>
        <p:spPr>
          <a:xfrm>
            <a:off x="200025" y="448650"/>
            <a:ext cx="4267201" cy="3920440"/>
          </a:xfrm>
          <a:prstGeom prst="rect">
            <a:avLst/>
          </a:prstGeom>
          <a:noFill/>
          <a:ln>
            <a:noFill/>
          </a:ln>
        </p:spPr>
      </p:pic>
      <p:pic>
        <p:nvPicPr>
          <p:cNvPr id="558" name="Google Shape;558;p59"/>
          <p:cNvPicPr preferRelativeResize="0"/>
          <p:nvPr/>
        </p:nvPicPr>
        <p:blipFill>
          <a:blip r:embed="rId5">
            <a:alphaModFix/>
          </a:blip>
          <a:stretch>
            <a:fillRect/>
          </a:stretch>
        </p:blipFill>
        <p:spPr>
          <a:xfrm>
            <a:off x="4753950" y="396325"/>
            <a:ext cx="4267199" cy="3972766"/>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2" name="Shape 562"/>
        <p:cNvGrpSpPr/>
        <p:nvPr/>
      </p:nvGrpSpPr>
      <p:grpSpPr>
        <a:xfrm>
          <a:off x="0" y="0"/>
          <a:ext cx="0" cy="0"/>
          <a:chOff x="0" y="0"/>
          <a:chExt cx="0" cy="0"/>
        </a:xfrm>
      </p:grpSpPr>
      <p:sp>
        <p:nvSpPr>
          <p:cNvPr id="563" name="Google Shape;563;p60"/>
          <p:cNvSpPr txBox="1"/>
          <p:nvPr>
            <p:ph type="title"/>
          </p:nvPr>
        </p:nvSpPr>
        <p:spPr>
          <a:xfrm>
            <a:off x="311700" y="0"/>
            <a:ext cx="4260300" cy="802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300"/>
              <a:t>XG boosting - DCASE2018</a:t>
            </a:r>
            <a:endParaRPr sz="2300"/>
          </a:p>
        </p:txBody>
      </p:sp>
      <p:sp>
        <p:nvSpPr>
          <p:cNvPr id="564" name="Google Shape;564;p6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565" name="Google Shape;565;p60"/>
          <p:cNvPicPr preferRelativeResize="0"/>
          <p:nvPr/>
        </p:nvPicPr>
        <p:blipFill>
          <a:blip r:embed="rId3">
            <a:alphaModFix/>
          </a:blip>
          <a:stretch>
            <a:fillRect/>
          </a:stretch>
        </p:blipFill>
        <p:spPr>
          <a:xfrm>
            <a:off x="200025" y="4712100"/>
            <a:ext cx="1762998" cy="316950"/>
          </a:xfrm>
          <a:prstGeom prst="rect">
            <a:avLst/>
          </a:prstGeom>
          <a:noFill/>
          <a:ln>
            <a:noFill/>
          </a:ln>
        </p:spPr>
      </p:pic>
      <p:sp>
        <p:nvSpPr>
          <p:cNvPr id="566" name="Google Shape;566;p60"/>
          <p:cNvSpPr txBox="1"/>
          <p:nvPr/>
        </p:nvSpPr>
        <p:spPr>
          <a:xfrm>
            <a:off x="2340525" y="4663225"/>
            <a:ext cx="6546900" cy="26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Environmental sound classification using deep learning - Manoj</a:t>
            </a:r>
            <a:r>
              <a:rPr lang="en"/>
              <a:t> </a:t>
            </a:r>
            <a:endParaRPr/>
          </a:p>
        </p:txBody>
      </p:sp>
      <p:pic>
        <p:nvPicPr>
          <p:cNvPr id="567" name="Google Shape;567;p60"/>
          <p:cNvPicPr preferRelativeResize="0"/>
          <p:nvPr/>
        </p:nvPicPr>
        <p:blipFill>
          <a:blip r:embed="rId4">
            <a:alphaModFix/>
          </a:blip>
          <a:stretch>
            <a:fillRect/>
          </a:stretch>
        </p:blipFill>
        <p:spPr>
          <a:xfrm>
            <a:off x="99375" y="489825"/>
            <a:ext cx="4267201" cy="4020372"/>
          </a:xfrm>
          <a:prstGeom prst="rect">
            <a:avLst/>
          </a:prstGeom>
          <a:noFill/>
          <a:ln>
            <a:noFill/>
          </a:ln>
        </p:spPr>
      </p:pic>
      <p:pic>
        <p:nvPicPr>
          <p:cNvPr id="568" name="Google Shape;568;p60"/>
          <p:cNvPicPr preferRelativeResize="0"/>
          <p:nvPr/>
        </p:nvPicPr>
        <p:blipFill>
          <a:blip r:embed="rId5">
            <a:alphaModFix/>
          </a:blip>
          <a:stretch>
            <a:fillRect/>
          </a:stretch>
        </p:blipFill>
        <p:spPr>
          <a:xfrm>
            <a:off x="4620225" y="520875"/>
            <a:ext cx="4267201" cy="3958282"/>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2" name="Shape 572"/>
        <p:cNvGrpSpPr/>
        <p:nvPr/>
      </p:nvGrpSpPr>
      <p:grpSpPr>
        <a:xfrm>
          <a:off x="0" y="0"/>
          <a:ext cx="0" cy="0"/>
          <a:chOff x="0" y="0"/>
          <a:chExt cx="0" cy="0"/>
        </a:xfrm>
      </p:grpSpPr>
      <p:sp>
        <p:nvSpPr>
          <p:cNvPr id="573" name="Google Shape;573;p61"/>
          <p:cNvSpPr txBox="1"/>
          <p:nvPr>
            <p:ph type="title"/>
          </p:nvPr>
        </p:nvSpPr>
        <p:spPr>
          <a:xfrm>
            <a:off x="311700"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Transfer learning Pipeline</a:t>
            </a:r>
            <a:endParaRPr sz="2400"/>
          </a:p>
        </p:txBody>
      </p:sp>
      <p:sp>
        <p:nvSpPr>
          <p:cNvPr id="574" name="Google Shape;574;p6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575" name="Google Shape;575;p61"/>
          <p:cNvPicPr preferRelativeResize="0"/>
          <p:nvPr/>
        </p:nvPicPr>
        <p:blipFill>
          <a:blip r:embed="rId3">
            <a:alphaModFix/>
          </a:blip>
          <a:stretch>
            <a:fillRect/>
          </a:stretch>
        </p:blipFill>
        <p:spPr>
          <a:xfrm>
            <a:off x="200025" y="4514701"/>
            <a:ext cx="2861098" cy="514350"/>
          </a:xfrm>
          <a:prstGeom prst="rect">
            <a:avLst/>
          </a:prstGeom>
          <a:noFill/>
          <a:ln>
            <a:noFill/>
          </a:ln>
        </p:spPr>
      </p:pic>
      <p:sp>
        <p:nvSpPr>
          <p:cNvPr id="576" name="Google Shape;576;p61"/>
          <p:cNvSpPr txBox="1"/>
          <p:nvPr/>
        </p:nvSpPr>
        <p:spPr>
          <a:xfrm>
            <a:off x="3243275" y="4514700"/>
            <a:ext cx="5643900" cy="51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Environmental sound classification using deep learning - Manoj</a:t>
            </a:r>
            <a:r>
              <a:rPr lang="en"/>
              <a:t> </a:t>
            </a:r>
            <a:endParaRPr/>
          </a:p>
        </p:txBody>
      </p:sp>
      <p:pic>
        <p:nvPicPr>
          <p:cNvPr id="577" name="Google Shape;577;p61"/>
          <p:cNvPicPr preferRelativeResize="0"/>
          <p:nvPr/>
        </p:nvPicPr>
        <p:blipFill>
          <a:blip r:embed="rId4">
            <a:alphaModFix/>
          </a:blip>
          <a:stretch>
            <a:fillRect/>
          </a:stretch>
        </p:blipFill>
        <p:spPr>
          <a:xfrm>
            <a:off x="152400" y="646525"/>
            <a:ext cx="1328150" cy="1022050"/>
          </a:xfrm>
          <a:prstGeom prst="rect">
            <a:avLst/>
          </a:prstGeom>
          <a:noFill/>
          <a:ln>
            <a:noFill/>
          </a:ln>
        </p:spPr>
      </p:pic>
      <p:pic>
        <p:nvPicPr>
          <p:cNvPr descr="Sound FX &gt;&gt; Transportation &gt;&gt; Engines: Car Engine - Flash Kit" id="578" name="Google Shape;578;p61"/>
          <p:cNvPicPr preferRelativeResize="0"/>
          <p:nvPr/>
        </p:nvPicPr>
        <p:blipFill>
          <a:blip r:embed="rId5">
            <a:alphaModFix/>
          </a:blip>
          <a:stretch>
            <a:fillRect/>
          </a:stretch>
        </p:blipFill>
        <p:spPr>
          <a:xfrm>
            <a:off x="200025" y="1747175"/>
            <a:ext cx="1328150" cy="666168"/>
          </a:xfrm>
          <a:prstGeom prst="rect">
            <a:avLst/>
          </a:prstGeom>
          <a:noFill/>
          <a:ln>
            <a:noFill/>
          </a:ln>
        </p:spPr>
      </p:pic>
      <p:sp>
        <p:nvSpPr>
          <p:cNvPr id="579" name="Google Shape;579;p61"/>
          <p:cNvSpPr/>
          <p:nvPr/>
        </p:nvSpPr>
        <p:spPr>
          <a:xfrm>
            <a:off x="1797825" y="1509400"/>
            <a:ext cx="317100" cy="1593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80" name="Google Shape;580;p61"/>
          <p:cNvPicPr preferRelativeResize="0"/>
          <p:nvPr/>
        </p:nvPicPr>
        <p:blipFill>
          <a:blip r:embed="rId6">
            <a:alphaModFix/>
          </a:blip>
          <a:stretch>
            <a:fillRect/>
          </a:stretch>
        </p:blipFill>
        <p:spPr>
          <a:xfrm>
            <a:off x="2267325" y="978613"/>
            <a:ext cx="1328150" cy="1220870"/>
          </a:xfrm>
          <a:prstGeom prst="rect">
            <a:avLst/>
          </a:prstGeom>
          <a:noFill/>
          <a:ln>
            <a:noFill/>
          </a:ln>
        </p:spPr>
      </p:pic>
      <p:sp>
        <p:nvSpPr>
          <p:cNvPr id="581" name="Google Shape;581;p61"/>
          <p:cNvSpPr/>
          <p:nvPr/>
        </p:nvSpPr>
        <p:spPr>
          <a:xfrm>
            <a:off x="3690350" y="1509400"/>
            <a:ext cx="317100" cy="1593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82" name="Google Shape;582;p61"/>
          <p:cNvPicPr preferRelativeResize="0"/>
          <p:nvPr/>
        </p:nvPicPr>
        <p:blipFill>
          <a:blip r:embed="rId7">
            <a:alphaModFix/>
          </a:blip>
          <a:stretch>
            <a:fillRect/>
          </a:stretch>
        </p:blipFill>
        <p:spPr>
          <a:xfrm>
            <a:off x="4102325" y="1078025"/>
            <a:ext cx="1804759" cy="1022050"/>
          </a:xfrm>
          <a:prstGeom prst="rect">
            <a:avLst/>
          </a:prstGeom>
          <a:noFill/>
          <a:ln>
            <a:noFill/>
          </a:ln>
        </p:spPr>
      </p:pic>
      <p:sp>
        <p:nvSpPr>
          <p:cNvPr id="583" name="Google Shape;583;p61"/>
          <p:cNvSpPr/>
          <p:nvPr/>
        </p:nvSpPr>
        <p:spPr>
          <a:xfrm>
            <a:off x="6001950" y="1509400"/>
            <a:ext cx="488700" cy="1989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61"/>
          <p:cNvSpPr txBox="1"/>
          <p:nvPr/>
        </p:nvSpPr>
        <p:spPr>
          <a:xfrm>
            <a:off x="6757325" y="1141950"/>
            <a:ext cx="1715100" cy="9582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t>Log mel spectrogram is generated using librosa framework</a:t>
            </a:r>
            <a:endParaRPr/>
          </a:p>
        </p:txBody>
      </p:sp>
      <p:sp>
        <p:nvSpPr>
          <p:cNvPr id="585" name="Google Shape;585;p61"/>
          <p:cNvSpPr txBox="1"/>
          <p:nvPr/>
        </p:nvSpPr>
        <p:spPr>
          <a:xfrm>
            <a:off x="6881400" y="2902588"/>
            <a:ext cx="1715100" cy="9582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t>Generate samples from the log mel spectrogram</a:t>
            </a:r>
            <a:endParaRPr/>
          </a:p>
        </p:txBody>
      </p:sp>
      <p:sp>
        <p:nvSpPr>
          <p:cNvPr id="586" name="Google Shape;586;p61"/>
          <p:cNvSpPr txBox="1"/>
          <p:nvPr/>
        </p:nvSpPr>
        <p:spPr>
          <a:xfrm>
            <a:off x="4572000" y="2902588"/>
            <a:ext cx="1715100" cy="9582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t>VGGish model [Pre-trained with audioset dataset] </a:t>
            </a:r>
            <a:endParaRPr/>
          </a:p>
          <a:p>
            <a:pPr indent="0" lvl="0" marL="0" rtl="0" algn="l">
              <a:spcBef>
                <a:spcPts val="0"/>
              </a:spcBef>
              <a:spcAft>
                <a:spcPts val="0"/>
              </a:spcAft>
              <a:buNone/>
            </a:pPr>
            <a:r>
              <a:t/>
            </a:r>
            <a:endParaRPr/>
          </a:p>
        </p:txBody>
      </p:sp>
      <p:sp>
        <p:nvSpPr>
          <p:cNvPr id="587" name="Google Shape;587;p61"/>
          <p:cNvSpPr txBox="1"/>
          <p:nvPr/>
        </p:nvSpPr>
        <p:spPr>
          <a:xfrm>
            <a:off x="2451350" y="3023946"/>
            <a:ext cx="1715100" cy="6663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t>Generate audio embeddings </a:t>
            </a:r>
            <a:endParaRPr/>
          </a:p>
          <a:p>
            <a:pPr indent="0" lvl="0" marL="0" rtl="0" algn="l">
              <a:spcBef>
                <a:spcPts val="0"/>
              </a:spcBef>
              <a:spcAft>
                <a:spcPts val="0"/>
              </a:spcAft>
              <a:buNone/>
            </a:pPr>
            <a:r>
              <a:t/>
            </a:r>
            <a:endParaRPr/>
          </a:p>
        </p:txBody>
      </p:sp>
      <p:sp>
        <p:nvSpPr>
          <p:cNvPr id="588" name="Google Shape;588;p61"/>
          <p:cNvSpPr txBox="1"/>
          <p:nvPr/>
        </p:nvSpPr>
        <p:spPr>
          <a:xfrm>
            <a:off x="200025" y="3024075"/>
            <a:ext cx="1715100" cy="6663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t>SVM classifier</a:t>
            </a:r>
            <a:r>
              <a:rPr lang="en"/>
              <a:t> </a:t>
            </a:r>
            <a:endParaRPr/>
          </a:p>
          <a:p>
            <a:pPr indent="0" lvl="0" marL="0" rtl="0" algn="l">
              <a:spcBef>
                <a:spcPts val="0"/>
              </a:spcBef>
              <a:spcAft>
                <a:spcPts val="0"/>
              </a:spcAft>
              <a:buNone/>
            </a:pPr>
            <a:r>
              <a:t/>
            </a:r>
            <a:endParaRPr/>
          </a:p>
        </p:txBody>
      </p:sp>
      <p:sp>
        <p:nvSpPr>
          <p:cNvPr id="589" name="Google Shape;589;p61"/>
          <p:cNvSpPr/>
          <p:nvPr/>
        </p:nvSpPr>
        <p:spPr>
          <a:xfrm>
            <a:off x="7512350" y="2274475"/>
            <a:ext cx="179400" cy="4533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61"/>
          <p:cNvSpPr/>
          <p:nvPr/>
        </p:nvSpPr>
        <p:spPr>
          <a:xfrm>
            <a:off x="6379825" y="3331475"/>
            <a:ext cx="377400" cy="159300"/>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61"/>
          <p:cNvSpPr/>
          <p:nvPr/>
        </p:nvSpPr>
        <p:spPr>
          <a:xfrm>
            <a:off x="4166450" y="3277450"/>
            <a:ext cx="377400" cy="159300"/>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61"/>
          <p:cNvSpPr/>
          <p:nvPr/>
        </p:nvSpPr>
        <p:spPr>
          <a:xfrm>
            <a:off x="1994538" y="3277438"/>
            <a:ext cx="377400" cy="159300"/>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pic>
        <p:nvPicPr>
          <p:cNvPr id="92" name="Google Shape;92;p17"/>
          <p:cNvPicPr preferRelativeResize="0"/>
          <p:nvPr/>
        </p:nvPicPr>
        <p:blipFill>
          <a:blip r:embed="rId3">
            <a:alphaModFix/>
          </a:blip>
          <a:stretch>
            <a:fillRect/>
          </a:stretch>
        </p:blipFill>
        <p:spPr>
          <a:xfrm>
            <a:off x="1649075" y="669450"/>
            <a:ext cx="5424476" cy="3163848"/>
          </a:xfrm>
          <a:prstGeom prst="rect">
            <a:avLst/>
          </a:prstGeom>
          <a:noFill/>
          <a:ln>
            <a:noFill/>
          </a:ln>
        </p:spPr>
      </p:pic>
      <p:sp>
        <p:nvSpPr>
          <p:cNvPr id="93" name="Google Shape;93;p17"/>
          <p:cNvSpPr txBox="1"/>
          <p:nvPr/>
        </p:nvSpPr>
        <p:spPr>
          <a:xfrm>
            <a:off x="2487227" y="3962525"/>
            <a:ext cx="4405200" cy="34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t>Figure 3: The spectrogram of LMC and MC feature sets </a:t>
            </a:r>
            <a:endParaRPr sz="1200"/>
          </a:p>
        </p:txBody>
      </p:sp>
      <p:sp>
        <p:nvSpPr>
          <p:cNvPr id="94" name="Google Shape;94;p17"/>
          <p:cNvSpPr txBox="1"/>
          <p:nvPr/>
        </p:nvSpPr>
        <p:spPr>
          <a:xfrm>
            <a:off x="4976000" y="136100"/>
            <a:ext cx="4000500" cy="34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t>Courtesy</a:t>
            </a:r>
            <a:r>
              <a:rPr lang="en" sz="600"/>
              <a:t>:Environment Sound Classification Using a Two-Stream CNN Based on Decision-Level Fusion</a:t>
            </a:r>
            <a:endParaRPr sz="600"/>
          </a:p>
          <a:p>
            <a:pPr indent="0" lvl="0" marL="0" rtl="0" algn="l">
              <a:spcBef>
                <a:spcPts val="0"/>
              </a:spcBef>
              <a:spcAft>
                <a:spcPts val="0"/>
              </a:spcAft>
              <a:buClr>
                <a:srgbClr val="000000"/>
              </a:buClr>
              <a:buSzPts val="1100"/>
              <a:buFont typeface="Arial"/>
              <a:buNone/>
            </a:pPr>
            <a:r>
              <a:rPr lang="en" sz="600"/>
              <a:t>Yu Su 1,2,* , Ke Zhang 1, Jingyu Wang 1 and Kurosh Madani 2</a:t>
            </a:r>
            <a:endParaRPr sz="600"/>
          </a:p>
          <a:p>
            <a:pPr indent="0" lvl="0" marL="0" rtl="0" algn="l">
              <a:spcBef>
                <a:spcPts val="0"/>
              </a:spcBef>
              <a:spcAft>
                <a:spcPts val="0"/>
              </a:spcAft>
              <a:buNone/>
            </a:pPr>
            <a:r>
              <a:t/>
            </a:r>
            <a:endParaRPr sz="600"/>
          </a:p>
          <a:p>
            <a:pPr indent="0" lvl="0" marL="0" rtl="0" algn="l">
              <a:spcBef>
                <a:spcPts val="0"/>
              </a:spcBef>
              <a:spcAft>
                <a:spcPts val="0"/>
              </a:spcAft>
              <a:buNone/>
            </a:pPr>
            <a:r>
              <a:t/>
            </a:r>
            <a:endParaRPr/>
          </a:p>
        </p:txBody>
      </p:sp>
      <p:pic>
        <p:nvPicPr>
          <p:cNvPr id="95" name="Google Shape;95;p17"/>
          <p:cNvPicPr preferRelativeResize="0"/>
          <p:nvPr/>
        </p:nvPicPr>
        <p:blipFill>
          <a:blip r:embed="rId4">
            <a:alphaModFix/>
          </a:blip>
          <a:stretch>
            <a:fillRect/>
          </a:stretch>
        </p:blipFill>
        <p:spPr>
          <a:xfrm>
            <a:off x="200025" y="4514701"/>
            <a:ext cx="2861098" cy="514350"/>
          </a:xfrm>
          <a:prstGeom prst="rect">
            <a:avLst/>
          </a:prstGeom>
          <a:noFill/>
          <a:ln>
            <a:noFill/>
          </a:ln>
        </p:spPr>
      </p:pic>
      <p:sp>
        <p:nvSpPr>
          <p:cNvPr id="96" name="Google Shape;96;p17"/>
          <p:cNvSpPr txBox="1"/>
          <p:nvPr/>
        </p:nvSpPr>
        <p:spPr>
          <a:xfrm>
            <a:off x="3243275" y="4514700"/>
            <a:ext cx="5643900" cy="51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Environmental sound classification using deep learning - Manoj</a:t>
            </a:r>
            <a:r>
              <a:rPr lang="en"/>
              <a:t> </a:t>
            </a:r>
            <a:endParaRPr/>
          </a:p>
        </p:txBody>
      </p:sp>
      <p:sp>
        <p:nvSpPr>
          <p:cNvPr id="97" name="Google Shape;97;p17"/>
          <p:cNvSpPr txBox="1"/>
          <p:nvPr/>
        </p:nvSpPr>
        <p:spPr>
          <a:xfrm>
            <a:off x="384850" y="195200"/>
            <a:ext cx="2041800" cy="29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Acoustic feature</a:t>
            </a:r>
            <a:endParaRPr b="1"/>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6" name="Shape 596"/>
        <p:cNvGrpSpPr/>
        <p:nvPr/>
      </p:nvGrpSpPr>
      <p:grpSpPr>
        <a:xfrm>
          <a:off x="0" y="0"/>
          <a:ext cx="0" cy="0"/>
          <a:chOff x="0" y="0"/>
          <a:chExt cx="0" cy="0"/>
        </a:xfrm>
      </p:grpSpPr>
      <p:sp>
        <p:nvSpPr>
          <p:cNvPr id="597" name="Google Shape;597;p62"/>
          <p:cNvSpPr txBox="1"/>
          <p:nvPr>
            <p:ph type="title"/>
          </p:nvPr>
        </p:nvSpPr>
        <p:spPr>
          <a:xfrm>
            <a:off x="311700" y="561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100"/>
              <a:t>VGGish model</a:t>
            </a:r>
            <a:endParaRPr sz="2100"/>
          </a:p>
        </p:txBody>
      </p:sp>
      <p:sp>
        <p:nvSpPr>
          <p:cNvPr id="598" name="Google Shape;598;p6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599" name="Google Shape;599;p62"/>
          <p:cNvPicPr preferRelativeResize="0"/>
          <p:nvPr/>
        </p:nvPicPr>
        <p:blipFill>
          <a:blip r:embed="rId3">
            <a:alphaModFix/>
          </a:blip>
          <a:stretch>
            <a:fillRect/>
          </a:stretch>
        </p:blipFill>
        <p:spPr>
          <a:xfrm>
            <a:off x="200025" y="4593350"/>
            <a:ext cx="2423627" cy="435700"/>
          </a:xfrm>
          <a:prstGeom prst="rect">
            <a:avLst/>
          </a:prstGeom>
          <a:noFill/>
          <a:ln>
            <a:noFill/>
          </a:ln>
        </p:spPr>
      </p:pic>
      <p:sp>
        <p:nvSpPr>
          <p:cNvPr id="600" name="Google Shape;600;p62"/>
          <p:cNvSpPr txBox="1"/>
          <p:nvPr/>
        </p:nvSpPr>
        <p:spPr>
          <a:xfrm>
            <a:off x="2944525" y="4663225"/>
            <a:ext cx="5942700" cy="36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Environmental sound classification using deep learning - Manoj</a:t>
            </a:r>
            <a:r>
              <a:rPr lang="en"/>
              <a:t> </a:t>
            </a:r>
            <a:endParaRPr/>
          </a:p>
        </p:txBody>
      </p:sp>
      <p:pic>
        <p:nvPicPr>
          <p:cNvPr id="601" name="Google Shape;601;p62"/>
          <p:cNvPicPr preferRelativeResize="0"/>
          <p:nvPr/>
        </p:nvPicPr>
        <p:blipFill>
          <a:blip r:embed="rId4">
            <a:alphaModFix/>
          </a:blip>
          <a:stretch>
            <a:fillRect/>
          </a:stretch>
        </p:blipFill>
        <p:spPr>
          <a:xfrm>
            <a:off x="5195550" y="154125"/>
            <a:ext cx="3754775" cy="4364926"/>
          </a:xfrm>
          <a:prstGeom prst="rect">
            <a:avLst/>
          </a:prstGeom>
          <a:noFill/>
          <a:ln>
            <a:noFill/>
          </a:ln>
        </p:spPr>
      </p:pic>
      <p:pic>
        <p:nvPicPr>
          <p:cNvPr id="602" name="Google Shape;602;p62"/>
          <p:cNvPicPr preferRelativeResize="0"/>
          <p:nvPr/>
        </p:nvPicPr>
        <p:blipFill rotWithShape="1">
          <a:blip r:embed="rId5">
            <a:alphaModFix/>
          </a:blip>
          <a:srcRect b="0" l="42824" r="0" t="0"/>
          <a:stretch/>
        </p:blipFill>
        <p:spPr>
          <a:xfrm>
            <a:off x="1020650" y="863613"/>
            <a:ext cx="2796300" cy="2945949"/>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6" name="Shape 606"/>
        <p:cNvGrpSpPr/>
        <p:nvPr/>
      </p:nvGrpSpPr>
      <p:grpSpPr>
        <a:xfrm>
          <a:off x="0" y="0"/>
          <a:ext cx="0" cy="0"/>
          <a:chOff x="0" y="0"/>
          <a:chExt cx="0" cy="0"/>
        </a:xfrm>
      </p:grpSpPr>
      <p:sp>
        <p:nvSpPr>
          <p:cNvPr id="607" name="Google Shape;607;p63"/>
          <p:cNvSpPr txBox="1"/>
          <p:nvPr>
            <p:ph type="title"/>
          </p:nvPr>
        </p:nvSpPr>
        <p:spPr>
          <a:xfrm>
            <a:off x="273950" y="46650"/>
            <a:ext cx="8160600" cy="36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100"/>
              <a:t>VGGish model trained with audioset</a:t>
            </a:r>
            <a:endParaRPr sz="2100"/>
          </a:p>
        </p:txBody>
      </p:sp>
      <p:sp>
        <p:nvSpPr>
          <p:cNvPr id="608" name="Google Shape;608;p6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609" name="Google Shape;609;p63"/>
          <p:cNvPicPr preferRelativeResize="0"/>
          <p:nvPr/>
        </p:nvPicPr>
        <p:blipFill>
          <a:blip r:embed="rId3">
            <a:alphaModFix/>
          </a:blip>
          <a:stretch>
            <a:fillRect/>
          </a:stretch>
        </p:blipFill>
        <p:spPr>
          <a:xfrm>
            <a:off x="200025" y="4718900"/>
            <a:ext cx="1725248" cy="310150"/>
          </a:xfrm>
          <a:prstGeom prst="rect">
            <a:avLst/>
          </a:prstGeom>
          <a:noFill/>
          <a:ln>
            <a:noFill/>
          </a:ln>
        </p:spPr>
      </p:pic>
      <p:sp>
        <p:nvSpPr>
          <p:cNvPr id="610" name="Google Shape;610;p63"/>
          <p:cNvSpPr txBox="1"/>
          <p:nvPr/>
        </p:nvSpPr>
        <p:spPr>
          <a:xfrm>
            <a:off x="2472650" y="4766000"/>
            <a:ext cx="6414600" cy="26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Environmental sound classification using deep learning - Manoj</a:t>
            </a:r>
            <a:r>
              <a:rPr lang="en"/>
              <a:t> </a:t>
            </a:r>
            <a:endParaRPr/>
          </a:p>
        </p:txBody>
      </p:sp>
      <p:pic>
        <p:nvPicPr>
          <p:cNvPr id="611" name="Google Shape;611;p63"/>
          <p:cNvPicPr preferRelativeResize="0"/>
          <p:nvPr/>
        </p:nvPicPr>
        <p:blipFill>
          <a:blip r:embed="rId4">
            <a:alphaModFix/>
          </a:blip>
          <a:stretch>
            <a:fillRect/>
          </a:stretch>
        </p:blipFill>
        <p:spPr>
          <a:xfrm>
            <a:off x="2511798" y="564750"/>
            <a:ext cx="4000934" cy="4048849"/>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5" name="Shape 615"/>
        <p:cNvGrpSpPr/>
        <p:nvPr/>
      </p:nvGrpSpPr>
      <p:grpSpPr>
        <a:xfrm>
          <a:off x="0" y="0"/>
          <a:ext cx="0" cy="0"/>
          <a:chOff x="0" y="0"/>
          <a:chExt cx="0" cy="0"/>
        </a:xfrm>
      </p:grpSpPr>
      <p:sp>
        <p:nvSpPr>
          <p:cNvPr id="616" name="Google Shape;616;p64"/>
          <p:cNvSpPr txBox="1"/>
          <p:nvPr>
            <p:ph type="title"/>
          </p:nvPr>
        </p:nvSpPr>
        <p:spPr>
          <a:xfrm>
            <a:off x="273950" y="46650"/>
            <a:ext cx="8160600" cy="36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100"/>
              <a:t>VGGish model trained with audioset</a:t>
            </a:r>
            <a:endParaRPr sz="2100"/>
          </a:p>
        </p:txBody>
      </p:sp>
      <p:sp>
        <p:nvSpPr>
          <p:cNvPr id="617" name="Google Shape;617;p6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618" name="Google Shape;618;p64"/>
          <p:cNvPicPr preferRelativeResize="0"/>
          <p:nvPr/>
        </p:nvPicPr>
        <p:blipFill>
          <a:blip r:embed="rId3">
            <a:alphaModFix/>
          </a:blip>
          <a:stretch>
            <a:fillRect/>
          </a:stretch>
        </p:blipFill>
        <p:spPr>
          <a:xfrm>
            <a:off x="200025" y="4718900"/>
            <a:ext cx="1725248" cy="310150"/>
          </a:xfrm>
          <a:prstGeom prst="rect">
            <a:avLst/>
          </a:prstGeom>
          <a:noFill/>
          <a:ln>
            <a:noFill/>
          </a:ln>
        </p:spPr>
      </p:pic>
      <p:sp>
        <p:nvSpPr>
          <p:cNvPr id="619" name="Google Shape;619;p64"/>
          <p:cNvSpPr txBox="1"/>
          <p:nvPr/>
        </p:nvSpPr>
        <p:spPr>
          <a:xfrm>
            <a:off x="2472650" y="4766000"/>
            <a:ext cx="6414600" cy="26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Environmental sound classification using deep learning - Manoj</a:t>
            </a:r>
            <a:r>
              <a:rPr lang="en"/>
              <a:t> </a:t>
            </a:r>
            <a:endParaRPr/>
          </a:p>
        </p:txBody>
      </p:sp>
      <p:sp>
        <p:nvSpPr>
          <p:cNvPr id="620" name="Google Shape;620;p64"/>
          <p:cNvSpPr txBox="1"/>
          <p:nvPr/>
        </p:nvSpPr>
        <p:spPr>
          <a:xfrm>
            <a:off x="273950" y="412350"/>
            <a:ext cx="8481600" cy="5031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AudioSet consists of an expanding ontology of </a:t>
            </a:r>
            <a:r>
              <a:rPr lang="en" u="sng">
                <a:solidFill>
                  <a:srgbClr val="38761D"/>
                </a:solidFill>
              </a:rPr>
              <a:t>632 audio event classes</a:t>
            </a:r>
            <a:endParaRPr u="sng">
              <a:solidFill>
                <a:srgbClr val="38761D"/>
              </a:solidFill>
            </a:endParaRPr>
          </a:p>
          <a:p>
            <a:pPr indent="-317500" lvl="0" marL="457200" rtl="0" algn="l">
              <a:spcBef>
                <a:spcPts val="0"/>
              </a:spcBef>
              <a:spcAft>
                <a:spcPts val="0"/>
              </a:spcAft>
              <a:buSzPts val="1400"/>
              <a:buChar char="●"/>
            </a:pPr>
            <a:r>
              <a:rPr lang="en"/>
              <a:t>A collection of 2,084,320 human-labeled 10-second sound clips drawn from YouTube videos.</a:t>
            </a:r>
            <a:endParaRPr/>
          </a:p>
        </p:txBody>
      </p:sp>
      <p:pic>
        <p:nvPicPr>
          <p:cNvPr id="621" name="Google Shape;621;p64"/>
          <p:cNvPicPr preferRelativeResize="0"/>
          <p:nvPr/>
        </p:nvPicPr>
        <p:blipFill>
          <a:blip r:embed="rId4">
            <a:alphaModFix/>
          </a:blip>
          <a:stretch>
            <a:fillRect/>
          </a:stretch>
        </p:blipFill>
        <p:spPr>
          <a:xfrm>
            <a:off x="463823" y="1044300"/>
            <a:ext cx="2437703" cy="3545750"/>
          </a:xfrm>
          <a:prstGeom prst="rect">
            <a:avLst/>
          </a:prstGeom>
          <a:noFill/>
          <a:ln>
            <a:noFill/>
          </a:ln>
        </p:spPr>
      </p:pic>
      <p:pic>
        <p:nvPicPr>
          <p:cNvPr id="622" name="Google Shape;622;p64"/>
          <p:cNvPicPr preferRelativeResize="0"/>
          <p:nvPr/>
        </p:nvPicPr>
        <p:blipFill>
          <a:blip r:embed="rId5">
            <a:alphaModFix/>
          </a:blip>
          <a:stretch>
            <a:fillRect/>
          </a:stretch>
        </p:blipFill>
        <p:spPr>
          <a:xfrm>
            <a:off x="3053926" y="1067850"/>
            <a:ext cx="2396972" cy="3545752"/>
          </a:xfrm>
          <a:prstGeom prst="rect">
            <a:avLst/>
          </a:prstGeom>
          <a:noFill/>
          <a:ln>
            <a:noFill/>
          </a:ln>
        </p:spPr>
      </p:pic>
      <p:pic>
        <p:nvPicPr>
          <p:cNvPr id="623" name="Google Shape;623;p64"/>
          <p:cNvPicPr preferRelativeResize="0"/>
          <p:nvPr/>
        </p:nvPicPr>
        <p:blipFill>
          <a:blip r:embed="rId6">
            <a:alphaModFix/>
          </a:blip>
          <a:stretch>
            <a:fillRect/>
          </a:stretch>
        </p:blipFill>
        <p:spPr>
          <a:xfrm>
            <a:off x="5603298" y="1067850"/>
            <a:ext cx="2388483" cy="3545751"/>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7" name="Shape 627"/>
        <p:cNvGrpSpPr/>
        <p:nvPr/>
      </p:nvGrpSpPr>
      <p:grpSpPr>
        <a:xfrm>
          <a:off x="0" y="0"/>
          <a:ext cx="0" cy="0"/>
          <a:chOff x="0" y="0"/>
          <a:chExt cx="0" cy="0"/>
        </a:xfrm>
      </p:grpSpPr>
      <p:sp>
        <p:nvSpPr>
          <p:cNvPr id="628" name="Google Shape;628;p65"/>
          <p:cNvSpPr txBox="1"/>
          <p:nvPr>
            <p:ph type="title"/>
          </p:nvPr>
        </p:nvSpPr>
        <p:spPr>
          <a:xfrm>
            <a:off x="311700" y="561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900"/>
              <a:t>VGGish as feature extractor</a:t>
            </a:r>
            <a:r>
              <a:rPr lang="en" sz="1900"/>
              <a:t> - Urbansound8k</a:t>
            </a:r>
            <a:endParaRPr sz="1900"/>
          </a:p>
        </p:txBody>
      </p:sp>
      <p:sp>
        <p:nvSpPr>
          <p:cNvPr id="629" name="Google Shape;629;p65"/>
          <p:cNvSpPr txBox="1"/>
          <p:nvPr>
            <p:ph idx="1" type="body"/>
          </p:nvPr>
        </p:nvSpPr>
        <p:spPr>
          <a:xfrm>
            <a:off x="311700" y="453000"/>
            <a:ext cx="8520600" cy="38271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Char char="●"/>
            </a:pPr>
            <a:r>
              <a:rPr lang="en" sz="1400">
                <a:solidFill>
                  <a:schemeClr val="dk1"/>
                </a:solidFill>
              </a:rPr>
              <a:t>R</a:t>
            </a:r>
            <a:r>
              <a:rPr lang="en" sz="1400">
                <a:solidFill>
                  <a:schemeClr val="dk1"/>
                </a:solidFill>
              </a:rPr>
              <a:t>andomly sampling 960ms clip from the input audio. </a:t>
            </a:r>
            <a:endParaRPr sz="1400">
              <a:solidFill>
                <a:schemeClr val="dk1"/>
              </a:solidFill>
            </a:endParaRPr>
          </a:p>
          <a:p>
            <a:pPr indent="-317500" lvl="0" marL="457200" rtl="0" algn="l">
              <a:spcBef>
                <a:spcPts val="0"/>
              </a:spcBef>
              <a:spcAft>
                <a:spcPts val="0"/>
              </a:spcAft>
              <a:buClr>
                <a:schemeClr val="dk1"/>
              </a:buClr>
              <a:buSzPts val="1400"/>
              <a:buChar char="●"/>
            </a:pPr>
            <a:r>
              <a:rPr lang="en" sz="1400">
                <a:solidFill>
                  <a:schemeClr val="dk1"/>
                </a:solidFill>
              </a:rPr>
              <a:t>Total samples = 4642*80+2851*80 = 228080 + 371360 = 599440 (Training: 4642*80 = 371360, Testing = 2851*80 = 228080). 98% of data is used for training and 1% data for validation and 1% data for testing.  </a:t>
            </a:r>
            <a:endParaRPr sz="1400">
              <a:solidFill>
                <a:schemeClr val="dk1"/>
              </a:solidFill>
            </a:endParaRPr>
          </a:p>
          <a:p>
            <a:pPr indent="-317500" lvl="0" marL="457200" rtl="0" algn="l">
              <a:spcBef>
                <a:spcPts val="0"/>
              </a:spcBef>
              <a:spcAft>
                <a:spcPts val="0"/>
              </a:spcAft>
              <a:buClr>
                <a:schemeClr val="dk1"/>
              </a:buClr>
              <a:buSzPts val="1400"/>
              <a:buChar char="●"/>
            </a:pPr>
            <a:r>
              <a:rPr lang="en" sz="1400">
                <a:solidFill>
                  <a:schemeClr val="dk1"/>
                </a:solidFill>
              </a:rPr>
              <a:t>The 960 ms frames are decomposed with a short-time Fourier transform applying 25 ms windows every 10 ms.</a:t>
            </a:r>
            <a:endParaRPr sz="1400">
              <a:solidFill>
                <a:schemeClr val="dk1"/>
              </a:solidFill>
            </a:endParaRPr>
          </a:p>
          <a:p>
            <a:pPr indent="-317500" lvl="0" marL="457200" rtl="0" algn="l">
              <a:spcBef>
                <a:spcPts val="0"/>
              </a:spcBef>
              <a:spcAft>
                <a:spcPts val="0"/>
              </a:spcAft>
              <a:buClr>
                <a:schemeClr val="dk1"/>
              </a:buClr>
              <a:buSzPts val="1400"/>
              <a:buChar char="●"/>
            </a:pPr>
            <a:r>
              <a:rPr lang="en" sz="1400">
                <a:solidFill>
                  <a:schemeClr val="dk1"/>
                </a:solidFill>
              </a:rPr>
              <a:t>The resulting spectrogram is integrated into 64 mel-spaced frequency bins.</a:t>
            </a:r>
            <a:endParaRPr sz="1400">
              <a:solidFill>
                <a:schemeClr val="dk1"/>
              </a:solidFill>
            </a:endParaRPr>
          </a:p>
          <a:p>
            <a:pPr indent="-317500" lvl="0" marL="457200" rtl="0" algn="l">
              <a:spcBef>
                <a:spcPts val="0"/>
              </a:spcBef>
              <a:spcAft>
                <a:spcPts val="0"/>
              </a:spcAft>
              <a:buClr>
                <a:schemeClr val="dk1"/>
              </a:buClr>
              <a:buSzPts val="1400"/>
              <a:buChar char="●"/>
            </a:pPr>
            <a:r>
              <a:rPr lang="en" sz="1400">
                <a:solidFill>
                  <a:schemeClr val="dk1"/>
                </a:solidFill>
              </a:rPr>
              <a:t>This gives log-mel spectrogram patches of 96 × 64 bins that form the input to the VGGish model.</a:t>
            </a:r>
            <a:endParaRPr sz="1400">
              <a:solidFill>
                <a:schemeClr val="dk1"/>
              </a:solidFill>
            </a:endParaRPr>
          </a:p>
          <a:p>
            <a:pPr indent="-317500" lvl="0" marL="457200" rtl="0" algn="l">
              <a:spcBef>
                <a:spcPts val="0"/>
              </a:spcBef>
              <a:spcAft>
                <a:spcPts val="0"/>
              </a:spcAft>
              <a:buClr>
                <a:schemeClr val="dk1"/>
              </a:buClr>
              <a:buSzPts val="1400"/>
              <a:buChar char="●"/>
            </a:pPr>
            <a:r>
              <a:rPr lang="en" sz="1400">
                <a:solidFill>
                  <a:schemeClr val="dk1"/>
                </a:solidFill>
              </a:rPr>
              <a:t>The VGGish model is considered without the fully connected layer. </a:t>
            </a:r>
            <a:endParaRPr sz="1400">
              <a:solidFill>
                <a:schemeClr val="dk1"/>
              </a:solidFill>
            </a:endParaRPr>
          </a:p>
          <a:p>
            <a:pPr indent="-317500" lvl="0" marL="457200" rtl="0" algn="l">
              <a:spcBef>
                <a:spcPts val="0"/>
              </a:spcBef>
              <a:spcAft>
                <a:spcPts val="0"/>
              </a:spcAft>
              <a:buClr>
                <a:schemeClr val="dk1"/>
              </a:buClr>
              <a:buSzPts val="1400"/>
              <a:buChar char="●"/>
            </a:pPr>
            <a:r>
              <a:rPr lang="en" sz="1400">
                <a:solidFill>
                  <a:schemeClr val="dk1"/>
                </a:solidFill>
              </a:rPr>
              <a:t>VGGish converts audio input features into a semantically meaningful, high-level 512-D embedding that is fed as input to a downstream classification model. </a:t>
            </a:r>
            <a:endParaRPr sz="1400">
              <a:solidFill>
                <a:schemeClr val="dk1"/>
              </a:solidFill>
            </a:endParaRPr>
          </a:p>
          <a:p>
            <a:pPr indent="-317500" lvl="0" marL="457200" rtl="0" algn="l">
              <a:spcBef>
                <a:spcPts val="0"/>
              </a:spcBef>
              <a:spcAft>
                <a:spcPts val="0"/>
              </a:spcAft>
              <a:buClr>
                <a:schemeClr val="dk1"/>
              </a:buClr>
              <a:buSzPts val="1400"/>
              <a:buChar char="●"/>
            </a:pPr>
            <a:r>
              <a:rPr lang="en" sz="1400">
                <a:solidFill>
                  <a:schemeClr val="dk1"/>
                </a:solidFill>
              </a:rPr>
              <a:t>SVM as a classifier with C = 0.01 </a:t>
            </a:r>
            <a:endParaRPr sz="1400">
              <a:solidFill>
                <a:schemeClr val="dk1"/>
              </a:solidFill>
            </a:endParaRPr>
          </a:p>
          <a:p>
            <a:pPr indent="-317500" lvl="0" marL="457200" rtl="0" algn="l">
              <a:spcBef>
                <a:spcPts val="0"/>
              </a:spcBef>
              <a:spcAft>
                <a:spcPts val="0"/>
              </a:spcAft>
              <a:buClr>
                <a:schemeClr val="dk1"/>
              </a:buClr>
              <a:buSzPts val="1400"/>
              <a:buChar char="●"/>
            </a:pPr>
            <a:r>
              <a:rPr lang="en" sz="1400">
                <a:solidFill>
                  <a:schemeClr val="dk1"/>
                </a:solidFill>
              </a:rPr>
              <a:t>Model score: 0.495</a:t>
            </a:r>
            <a:endParaRPr sz="1400">
              <a:solidFill>
                <a:schemeClr val="dk1"/>
              </a:solidFill>
            </a:endParaRPr>
          </a:p>
          <a:p>
            <a:pPr indent="0" lvl="0" marL="0" rtl="0" algn="l">
              <a:spcBef>
                <a:spcPts val="1600"/>
              </a:spcBef>
              <a:spcAft>
                <a:spcPts val="1600"/>
              </a:spcAft>
              <a:buNone/>
            </a:pPr>
            <a:r>
              <a:t/>
            </a:r>
            <a:endParaRPr sz="1400">
              <a:solidFill>
                <a:schemeClr val="dk1"/>
              </a:solidFill>
            </a:endParaRPr>
          </a:p>
        </p:txBody>
      </p:sp>
      <p:sp>
        <p:nvSpPr>
          <p:cNvPr id="630" name="Google Shape;630;p6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631" name="Google Shape;631;p65"/>
          <p:cNvPicPr preferRelativeResize="0"/>
          <p:nvPr/>
        </p:nvPicPr>
        <p:blipFill>
          <a:blip r:embed="rId3">
            <a:alphaModFix/>
          </a:blip>
          <a:stretch>
            <a:fillRect/>
          </a:stretch>
        </p:blipFill>
        <p:spPr>
          <a:xfrm>
            <a:off x="200025" y="4635450"/>
            <a:ext cx="2189421" cy="393600"/>
          </a:xfrm>
          <a:prstGeom prst="rect">
            <a:avLst/>
          </a:prstGeom>
          <a:noFill/>
          <a:ln>
            <a:noFill/>
          </a:ln>
        </p:spPr>
      </p:pic>
      <p:sp>
        <p:nvSpPr>
          <p:cNvPr id="632" name="Google Shape;632;p65"/>
          <p:cNvSpPr txBox="1"/>
          <p:nvPr/>
        </p:nvSpPr>
        <p:spPr>
          <a:xfrm>
            <a:off x="2585900" y="4775425"/>
            <a:ext cx="6301200" cy="25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Environmental sound classification using deep learning - Manoj</a:t>
            </a:r>
            <a:r>
              <a:rPr lang="en"/>
              <a:t> </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6" name="Shape 636"/>
        <p:cNvGrpSpPr/>
        <p:nvPr/>
      </p:nvGrpSpPr>
      <p:grpSpPr>
        <a:xfrm>
          <a:off x="0" y="0"/>
          <a:ext cx="0" cy="0"/>
          <a:chOff x="0" y="0"/>
          <a:chExt cx="0" cy="0"/>
        </a:xfrm>
      </p:grpSpPr>
      <p:sp>
        <p:nvSpPr>
          <p:cNvPr id="637" name="Google Shape;637;p66"/>
          <p:cNvSpPr txBox="1"/>
          <p:nvPr>
            <p:ph type="title"/>
          </p:nvPr>
        </p:nvSpPr>
        <p:spPr>
          <a:xfrm>
            <a:off x="311700" y="561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900"/>
              <a:t>VGGish as feature extractor - Urbansound8k</a:t>
            </a:r>
            <a:endParaRPr sz="1900"/>
          </a:p>
        </p:txBody>
      </p:sp>
      <p:sp>
        <p:nvSpPr>
          <p:cNvPr id="638" name="Google Shape;638;p6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639" name="Google Shape;639;p66"/>
          <p:cNvPicPr preferRelativeResize="0"/>
          <p:nvPr/>
        </p:nvPicPr>
        <p:blipFill>
          <a:blip r:embed="rId3">
            <a:alphaModFix/>
          </a:blip>
          <a:stretch>
            <a:fillRect/>
          </a:stretch>
        </p:blipFill>
        <p:spPr>
          <a:xfrm>
            <a:off x="200025" y="4635450"/>
            <a:ext cx="2189421" cy="393600"/>
          </a:xfrm>
          <a:prstGeom prst="rect">
            <a:avLst/>
          </a:prstGeom>
          <a:noFill/>
          <a:ln>
            <a:noFill/>
          </a:ln>
        </p:spPr>
      </p:pic>
      <p:sp>
        <p:nvSpPr>
          <p:cNvPr id="640" name="Google Shape;640;p66"/>
          <p:cNvSpPr txBox="1"/>
          <p:nvPr/>
        </p:nvSpPr>
        <p:spPr>
          <a:xfrm>
            <a:off x="2585900" y="4775425"/>
            <a:ext cx="6301200" cy="25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Environmental sound classification using deep learning - Manoj</a:t>
            </a:r>
            <a:r>
              <a:rPr lang="en"/>
              <a:t> </a:t>
            </a:r>
            <a:endParaRPr/>
          </a:p>
        </p:txBody>
      </p:sp>
      <p:pic>
        <p:nvPicPr>
          <p:cNvPr id="641" name="Google Shape;641;p66"/>
          <p:cNvPicPr preferRelativeResize="0"/>
          <p:nvPr/>
        </p:nvPicPr>
        <p:blipFill>
          <a:blip r:embed="rId4">
            <a:alphaModFix/>
          </a:blip>
          <a:stretch>
            <a:fillRect/>
          </a:stretch>
        </p:blipFill>
        <p:spPr>
          <a:xfrm>
            <a:off x="4733650" y="1478076"/>
            <a:ext cx="4410349" cy="1987125"/>
          </a:xfrm>
          <a:prstGeom prst="rect">
            <a:avLst/>
          </a:prstGeom>
          <a:noFill/>
          <a:ln>
            <a:noFill/>
          </a:ln>
        </p:spPr>
      </p:pic>
      <p:pic>
        <p:nvPicPr>
          <p:cNvPr id="642" name="Google Shape;642;p66"/>
          <p:cNvPicPr preferRelativeResize="0"/>
          <p:nvPr/>
        </p:nvPicPr>
        <p:blipFill>
          <a:blip r:embed="rId5">
            <a:alphaModFix/>
          </a:blip>
          <a:stretch>
            <a:fillRect/>
          </a:stretch>
        </p:blipFill>
        <p:spPr>
          <a:xfrm>
            <a:off x="143150" y="1484713"/>
            <a:ext cx="4428850" cy="1973861"/>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6" name="Shape 646"/>
        <p:cNvGrpSpPr/>
        <p:nvPr/>
      </p:nvGrpSpPr>
      <p:grpSpPr>
        <a:xfrm>
          <a:off x="0" y="0"/>
          <a:ext cx="0" cy="0"/>
          <a:chOff x="0" y="0"/>
          <a:chExt cx="0" cy="0"/>
        </a:xfrm>
      </p:grpSpPr>
      <p:sp>
        <p:nvSpPr>
          <p:cNvPr id="647" name="Google Shape;647;p67"/>
          <p:cNvSpPr txBox="1"/>
          <p:nvPr>
            <p:ph type="title"/>
          </p:nvPr>
        </p:nvSpPr>
        <p:spPr>
          <a:xfrm>
            <a:off x="311700" y="561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900"/>
              <a:t>VGGish as feature extractor - Urbansound8k</a:t>
            </a:r>
            <a:endParaRPr sz="1900"/>
          </a:p>
        </p:txBody>
      </p:sp>
      <p:sp>
        <p:nvSpPr>
          <p:cNvPr id="648" name="Google Shape;648;p6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649" name="Google Shape;649;p67"/>
          <p:cNvPicPr preferRelativeResize="0"/>
          <p:nvPr/>
        </p:nvPicPr>
        <p:blipFill>
          <a:blip r:embed="rId3">
            <a:alphaModFix/>
          </a:blip>
          <a:stretch>
            <a:fillRect/>
          </a:stretch>
        </p:blipFill>
        <p:spPr>
          <a:xfrm>
            <a:off x="200025" y="4635450"/>
            <a:ext cx="2189421" cy="393600"/>
          </a:xfrm>
          <a:prstGeom prst="rect">
            <a:avLst/>
          </a:prstGeom>
          <a:noFill/>
          <a:ln>
            <a:noFill/>
          </a:ln>
        </p:spPr>
      </p:pic>
      <p:sp>
        <p:nvSpPr>
          <p:cNvPr id="650" name="Google Shape;650;p67"/>
          <p:cNvSpPr txBox="1"/>
          <p:nvPr/>
        </p:nvSpPr>
        <p:spPr>
          <a:xfrm>
            <a:off x="2585900" y="4775425"/>
            <a:ext cx="6301200" cy="25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Environmental sound classification using deep learning - Manoj</a:t>
            </a:r>
            <a:r>
              <a:rPr lang="en"/>
              <a:t> </a:t>
            </a:r>
            <a:endParaRPr/>
          </a:p>
        </p:txBody>
      </p:sp>
      <p:pic>
        <p:nvPicPr>
          <p:cNvPr id="651" name="Google Shape;651;p67"/>
          <p:cNvPicPr preferRelativeResize="0"/>
          <p:nvPr/>
        </p:nvPicPr>
        <p:blipFill rotWithShape="1">
          <a:blip r:embed="rId4">
            <a:alphaModFix/>
          </a:blip>
          <a:srcRect b="13584" l="0" r="15383" t="0"/>
          <a:stretch/>
        </p:blipFill>
        <p:spPr>
          <a:xfrm>
            <a:off x="1322650" y="628800"/>
            <a:ext cx="4819876" cy="2823275"/>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5" name="Shape 655"/>
        <p:cNvGrpSpPr/>
        <p:nvPr/>
      </p:nvGrpSpPr>
      <p:grpSpPr>
        <a:xfrm>
          <a:off x="0" y="0"/>
          <a:ext cx="0" cy="0"/>
          <a:chOff x="0" y="0"/>
          <a:chExt cx="0" cy="0"/>
        </a:xfrm>
      </p:grpSpPr>
      <p:sp>
        <p:nvSpPr>
          <p:cNvPr id="656" name="Google Shape;656;p68"/>
          <p:cNvSpPr txBox="1"/>
          <p:nvPr>
            <p:ph type="title"/>
          </p:nvPr>
        </p:nvSpPr>
        <p:spPr>
          <a:xfrm>
            <a:off x="311700"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900"/>
              <a:t>VGGish as feature extractor - Urbansound8k</a:t>
            </a:r>
            <a:endParaRPr sz="1900"/>
          </a:p>
        </p:txBody>
      </p:sp>
      <p:sp>
        <p:nvSpPr>
          <p:cNvPr id="657" name="Google Shape;657;p6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658" name="Google Shape;658;p68"/>
          <p:cNvPicPr preferRelativeResize="0"/>
          <p:nvPr/>
        </p:nvPicPr>
        <p:blipFill>
          <a:blip r:embed="rId3">
            <a:alphaModFix/>
          </a:blip>
          <a:stretch>
            <a:fillRect/>
          </a:stretch>
        </p:blipFill>
        <p:spPr>
          <a:xfrm>
            <a:off x="200025" y="4847850"/>
            <a:ext cx="1007929" cy="181200"/>
          </a:xfrm>
          <a:prstGeom prst="rect">
            <a:avLst/>
          </a:prstGeom>
          <a:noFill/>
          <a:ln>
            <a:noFill/>
          </a:ln>
        </p:spPr>
      </p:pic>
      <p:sp>
        <p:nvSpPr>
          <p:cNvPr id="659" name="Google Shape;659;p68"/>
          <p:cNvSpPr txBox="1"/>
          <p:nvPr/>
        </p:nvSpPr>
        <p:spPr>
          <a:xfrm>
            <a:off x="211800" y="363900"/>
            <a:ext cx="8720400" cy="40110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en" sz="1200"/>
              <a:t>Due to the poor performance of the pretrained VGGish model the weights of the model needs to be adjusted to the new dataset.</a:t>
            </a:r>
            <a:endParaRPr sz="1200"/>
          </a:p>
          <a:p>
            <a:pPr indent="0" lvl="0" marL="457200" rtl="0" algn="l">
              <a:spcBef>
                <a:spcPts val="0"/>
              </a:spcBef>
              <a:spcAft>
                <a:spcPts val="0"/>
              </a:spcAft>
              <a:buNone/>
            </a:pPr>
            <a:r>
              <a:t/>
            </a:r>
            <a:endParaRPr sz="1200"/>
          </a:p>
        </p:txBody>
      </p:sp>
      <p:pic>
        <p:nvPicPr>
          <p:cNvPr id="660" name="Google Shape;660;p68"/>
          <p:cNvPicPr preferRelativeResize="0"/>
          <p:nvPr/>
        </p:nvPicPr>
        <p:blipFill>
          <a:blip r:embed="rId4">
            <a:alphaModFix/>
          </a:blip>
          <a:stretch>
            <a:fillRect/>
          </a:stretch>
        </p:blipFill>
        <p:spPr>
          <a:xfrm>
            <a:off x="591475" y="787325"/>
            <a:ext cx="7408012" cy="401100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4" name="Shape 664"/>
        <p:cNvGrpSpPr/>
        <p:nvPr/>
      </p:nvGrpSpPr>
      <p:grpSpPr>
        <a:xfrm>
          <a:off x="0" y="0"/>
          <a:ext cx="0" cy="0"/>
          <a:chOff x="0" y="0"/>
          <a:chExt cx="0" cy="0"/>
        </a:xfrm>
      </p:grpSpPr>
      <p:sp>
        <p:nvSpPr>
          <p:cNvPr id="665" name="Google Shape;665;p69"/>
          <p:cNvSpPr txBox="1"/>
          <p:nvPr>
            <p:ph type="title"/>
          </p:nvPr>
        </p:nvSpPr>
        <p:spPr>
          <a:xfrm>
            <a:off x="311700" y="561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900"/>
              <a:t>VGGish as feature extractor - Urbansound8k</a:t>
            </a:r>
            <a:endParaRPr sz="1900"/>
          </a:p>
        </p:txBody>
      </p:sp>
      <p:sp>
        <p:nvSpPr>
          <p:cNvPr id="666" name="Google Shape;666;p6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667" name="Google Shape;667;p69"/>
          <p:cNvPicPr preferRelativeResize="0"/>
          <p:nvPr/>
        </p:nvPicPr>
        <p:blipFill>
          <a:blip r:embed="rId3">
            <a:alphaModFix/>
          </a:blip>
          <a:stretch>
            <a:fillRect/>
          </a:stretch>
        </p:blipFill>
        <p:spPr>
          <a:xfrm>
            <a:off x="200025" y="4635450"/>
            <a:ext cx="2189421" cy="393600"/>
          </a:xfrm>
          <a:prstGeom prst="rect">
            <a:avLst/>
          </a:prstGeom>
          <a:noFill/>
          <a:ln>
            <a:noFill/>
          </a:ln>
        </p:spPr>
      </p:pic>
      <p:sp>
        <p:nvSpPr>
          <p:cNvPr id="668" name="Google Shape;668;p69"/>
          <p:cNvSpPr txBox="1"/>
          <p:nvPr/>
        </p:nvSpPr>
        <p:spPr>
          <a:xfrm>
            <a:off x="2585900" y="4775425"/>
            <a:ext cx="6301200" cy="25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Environmental sound classification using deep learning - Manoj</a:t>
            </a:r>
            <a:r>
              <a:rPr lang="en"/>
              <a:t> </a:t>
            </a:r>
            <a:endParaRPr/>
          </a:p>
        </p:txBody>
      </p:sp>
      <p:pic>
        <p:nvPicPr>
          <p:cNvPr id="669" name="Google Shape;669;p69"/>
          <p:cNvPicPr preferRelativeResize="0"/>
          <p:nvPr/>
        </p:nvPicPr>
        <p:blipFill>
          <a:blip r:embed="rId4">
            <a:alphaModFix/>
          </a:blip>
          <a:stretch>
            <a:fillRect/>
          </a:stretch>
        </p:blipFill>
        <p:spPr>
          <a:xfrm>
            <a:off x="1473650" y="573575"/>
            <a:ext cx="6515100" cy="3514725"/>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3" name="Shape 673"/>
        <p:cNvGrpSpPr/>
        <p:nvPr/>
      </p:nvGrpSpPr>
      <p:grpSpPr>
        <a:xfrm>
          <a:off x="0" y="0"/>
          <a:ext cx="0" cy="0"/>
          <a:chOff x="0" y="0"/>
          <a:chExt cx="0" cy="0"/>
        </a:xfrm>
      </p:grpSpPr>
      <p:sp>
        <p:nvSpPr>
          <p:cNvPr id="674" name="Google Shape;674;p70"/>
          <p:cNvSpPr txBox="1"/>
          <p:nvPr>
            <p:ph type="title"/>
          </p:nvPr>
        </p:nvSpPr>
        <p:spPr>
          <a:xfrm>
            <a:off x="311700" y="561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900"/>
              <a:t>VGGish as feature extractor - Urbansound8k</a:t>
            </a:r>
            <a:endParaRPr sz="1900"/>
          </a:p>
        </p:txBody>
      </p:sp>
      <p:sp>
        <p:nvSpPr>
          <p:cNvPr id="675" name="Google Shape;675;p7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676" name="Google Shape;676;p70"/>
          <p:cNvPicPr preferRelativeResize="0"/>
          <p:nvPr/>
        </p:nvPicPr>
        <p:blipFill>
          <a:blip r:embed="rId3">
            <a:alphaModFix/>
          </a:blip>
          <a:stretch>
            <a:fillRect/>
          </a:stretch>
        </p:blipFill>
        <p:spPr>
          <a:xfrm>
            <a:off x="200025" y="4716100"/>
            <a:ext cx="1740799" cy="312950"/>
          </a:xfrm>
          <a:prstGeom prst="rect">
            <a:avLst/>
          </a:prstGeom>
          <a:noFill/>
          <a:ln>
            <a:noFill/>
          </a:ln>
        </p:spPr>
      </p:pic>
      <p:sp>
        <p:nvSpPr>
          <p:cNvPr id="677" name="Google Shape;677;p70"/>
          <p:cNvSpPr txBox="1"/>
          <p:nvPr/>
        </p:nvSpPr>
        <p:spPr>
          <a:xfrm>
            <a:off x="2585900" y="4775425"/>
            <a:ext cx="6301200" cy="25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Environmental sound classification using deep learning - Manoj</a:t>
            </a:r>
            <a:r>
              <a:rPr lang="en"/>
              <a:t> </a:t>
            </a:r>
            <a:endParaRPr/>
          </a:p>
        </p:txBody>
      </p:sp>
      <p:sp>
        <p:nvSpPr>
          <p:cNvPr id="678" name="Google Shape;678;p70"/>
          <p:cNvSpPr txBox="1"/>
          <p:nvPr/>
        </p:nvSpPr>
        <p:spPr>
          <a:xfrm>
            <a:off x="200025" y="269775"/>
            <a:ext cx="8615100" cy="406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en"/>
              <a:t>Common to all three training process:</a:t>
            </a:r>
            <a:endParaRPr/>
          </a:p>
          <a:p>
            <a:pPr indent="-317500" lvl="1" marL="914400" rtl="0" algn="l">
              <a:lnSpc>
                <a:spcPct val="115000"/>
              </a:lnSpc>
              <a:spcBef>
                <a:spcPts val="0"/>
              </a:spcBef>
              <a:spcAft>
                <a:spcPts val="0"/>
              </a:spcAft>
              <a:buClr>
                <a:schemeClr val="dk1"/>
              </a:buClr>
              <a:buSzPts val="1400"/>
              <a:buChar char="○"/>
            </a:pPr>
            <a:r>
              <a:rPr lang="en">
                <a:solidFill>
                  <a:schemeClr val="dk1"/>
                </a:solidFill>
              </a:rPr>
              <a:t>Randomly sampling 960ms clip from the input audio. </a:t>
            </a:r>
            <a:endParaRPr>
              <a:solidFill>
                <a:schemeClr val="dk1"/>
              </a:solidFill>
            </a:endParaRPr>
          </a:p>
          <a:p>
            <a:pPr indent="-317500" lvl="1" marL="914400" rtl="0" algn="l">
              <a:lnSpc>
                <a:spcPct val="115000"/>
              </a:lnSpc>
              <a:spcBef>
                <a:spcPts val="0"/>
              </a:spcBef>
              <a:spcAft>
                <a:spcPts val="0"/>
              </a:spcAft>
              <a:buClr>
                <a:schemeClr val="dk1"/>
              </a:buClr>
              <a:buSzPts val="1400"/>
              <a:buChar char="○"/>
            </a:pPr>
            <a:r>
              <a:rPr lang="en">
                <a:solidFill>
                  <a:schemeClr val="dk1"/>
                </a:solidFill>
              </a:rPr>
              <a:t>Total samples: 599440 (Training: 4642*80 = 371360, Testing = 2851*80 = 228080) </a:t>
            </a:r>
            <a:endParaRPr>
              <a:solidFill>
                <a:schemeClr val="dk1"/>
              </a:solidFill>
            </a:endParaRPr>
          </a:p>
          <a:p>
            <a:pPr indent="-317500" lvl="1" marL="914400" rtl="0" algn="l">
              <a:lnSpc>
                <a:spcPct val="115000"/>
              </a:lnSpc>
              <a:spcBef>
                <a:spcPts val="0"/>
              </a:spcBef>
              <a:spcAft>
                <a:spcPts val="0"/>
              </a:spcAft>
              <a:buClr>
                <a:schemeClr val="dk1"/>
              </a:buClr>
              <a:buSzPts val="1400"/>
              <a:buChar char="○"/>
            </a:pPr>
            <a:r>
              <a:rPr lang="en">
                <a:solidFill>
                  <a:schemeClr val="dk1"/>
                </a:solidFill>
              </a:rPr>
              <a:t>The 960 ms frames are decomposed with a short-time Fourier transform applying 25 ms windows every 10 ms.</a:t>
            </a:r>
            <a:endParaRPr>
              <a:solidFill>
                <a:schemeClr val="dk1"/>
              </a:solidFill>
            </a:endParaRPr>
          </a:p>
          <a:p>
            <a:pPr indent="-317500" lvl="1" marL="914400" rtl="0" algn="l">
              <a:lnSpc>
                <a:spcPct val="115000"/>
              </a:lnSpc>
              <a:spcBef>
                <a:spcPts val="0"/>
              </a:spcBef>
              <a:spcAft>
                <a:spcPts val="0"/>
              </a:spcAft>
              <a:buClr>
                <a:schemeClr val="dk1"/>
              </a:buClr>
              <a:buSzPts val="1400"/>
              <a:buChar char="○"/>
            </a:pPr>
            <a:r>
              <a:rPr lang="en">
                <a:solidFill>
                  <a:schemeClr val="dk1"/>
                </a:solidFill>
              </a:rPr>
              <a:t>The resulting spectrogram is integrated into 64 mel-spaced frequency bins.</a:t>
            </a:r>
            <a:endParaRPr>
              <a:solidFill>
                <a:schemeClr val="dk1"/>
              </a:solidFill>
            </a:endParaRPr>
          </a:p>
          <a:p>
            <a:pPr indent="-317500" lvl="1" marL="914400" rtl="0" algn="l">
              <a:lnSpc>
                <a:spcPct val="115000"/>
              </a:lnSpc>
              <a:spcBef>
                <a:spcPts val="0"/>
              </a:spcBef>
              <a:spcAft>
                <a:spcPts val="0"/>
              </a:spcAft>
              <a:buClr>
                <a:schemeClr val="dk1"/>
              </a:buClr>
              <a:buSzPts val="1400"/>
              <a:buChar char="○"/>
            </a:pPr>
            <a:r>
              <a:rPr lang="en">
                <a:solidFill>
                  <a:schemeClr val="dk1"/>
                </a:solidFill>
              </a:rPr>
              <a:t>This gives log-mel spectrogram patches of 96 × 64 bins that form the input to the VGGish model.</a:t>
            </a:r>
            <a:endParaRPr/>
          </a:p>
          <a:p>
            <a:pPr indent="-317500" lvl="0" marL="457200" rtl="0" algn="l">
              <a:spcBef>
                <a:spcPts val="0"/>
              </a:spcBef>
              <a:spcAft>
                <a:spcPts val="0"/>
              </a:spcAft>
              <a:buSzPts val="1400"/>
              <a:buChar char="●"/>
            </a:pPr>
            <a:r>
              <a:rPr lang="en"/>
              <a:t>Training 1:</a:t>
            </a:r>
            <a:endParaRPr/>
          </a:p>
          <a:p>
            <a:pPr indent="-317500" lvl="0" marL="457200" rtl="0" algn="l">
              <a:spcBef>
                <a:spcPts val="0"/>
              </a:spcBef>
              <a:spcAft>
                <a:spcPts val="0"/>
              </a:spcAft>
              <a:buSzPts val="1400"/>
              <a:buChar char="●"/>
            </a:pPr>
            <a:r>
              <a:rPr lang="en"/>
              <a:t>Freeze block 1&amp;2&amp;3: </a:t>
            </a:r>
            <a:r>
              <a:rPr lang="en" u="sng">
                <a:solidFill>
                  <a:schemeClr val="hlink"/>
                </a:solidFill>
                <a:hlinkClick r:id="rId4"/>
              </a:rPr>
              <a:t>https://wandb.ai/manojkl/vgg_training_03?workspace=user-manojkl</a:t>
            </a:r>
            <a:endParaRPr/>
          </a:p>
          <a:p>
            <a:pPr indent="-317500" lvl="0" marL="457200" rtl="0" algn="l">
              <a:spcBef>
                <a:spcPts val="0"/>
              </a:spcBef>
              <a:spcAft>
                <a:spcPts val="0"/>
              </a:spcAft>
              <a:buSzPts val="1400"/>
              <a:buChar char="●"/>
            </a:pPr>
            <a:r>
              <a:rPr lang="en"/>
              <a:t>Freeze block 1&amp;2: </a:t>
            </a:r>
            <a:r>
              <a:rPr lang="en" u="sng">
                <a:solidFill>
                  <a:schemeClr val="hlink"/>
                </a:solidFill>
                <a:hlinkClick r:id="rId5"/>
              </a:rPr>
              <a:t>https://wandb.ai/manojkl/vgg_training_04_1&amp;2_frozen_layer?workspace=user-manojkl</a:t>
            </a:r>
            <a:endParaRPr/>
          </a:p>
          <a:p>
            <a:pPr indent="-317500" lvl="0" marL="457200" rtl="0" algn="l">
              <a:spcBef>
                <a:spcPts val="0"/>
              </a:spcBef>
              <a:spcAft>
                <a:spcPts val="0"/>
              </a:spcAft>
              <a:buSzPts val="1400"/>
              <a:buChar char="●"/>
            </a:pPr>
            <a:r>
              <a:rPr lang="en"/>
              <a:t>Freeze block 1: </a:t>
            </a:r>
            <a:r>
              <a:rPr lang="en" u="sng">
                <a:solidFill>
                  <a:schemeClr val="hlink"/>
                </a:solidFill>
                <a:hlinkClick r:id="rId6"/>
              </a:rPr>
              <a:t>https://wandb.ai/manojkl/vgg_training_04_first_frozen_layer?workspace=user-manojkl</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2" name="Shape 682"/>
        <p:cNvGrpSpPr/>
        <p:nvPr/>
      </p:nvGrpSpPr>
      <p:grpSpPr>
        <a:xfrm>
          <a:off x="0" y="0"/>
          <a:ext cx="0" cy="0"/>
          <a:chOff x="0" y="0"/>
          <a:chExt cx="0" cy="0"/>
        </a:xfrm>
      </p:grpSpPr>
      <p:sp>
        <p:nvSpPr>
          <p:cNvPr id="683" name="Google Shape;683;p71"/>
          <p:cNvSpPr txBox="1"/>
          <p:nvPr>
            <p:ph type="title"/>
          </p:nvPr>
        </p:nvSpPr>
        <p:spPr>
          <a:xfrm>
            <a:off x="311700" y="561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900"/>
              <a:t>VGGish as feature extractor - DCASE2018</a:t>
            </a:r>
            <a:endParaRPr sz="1900"/>
          </a:p>
        </p:txBody>
      </p:sp>
      <p:sp>
        <p:nvSpPr>
          <p:cNvPr id="684" name="Google Shape;684;p7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685" name="Google Shape;685;p71"/>
          <p:cNvPicPr preferRelativeResize="0"/>
          <p:nvPr/>
        </p:nvPicPr>
        <p:blipFill>
          <a:blip r:embed="rId3">
            <a:alphaModFix/>
          </a:blip>
          <a:stretch>
            <a:fillRect/>
          </a:stretch>
        </p:blipFill>
        <p:spPr>
          <a:xfrm>
            <a:off x="200025" y="4716100"/>
            <a:ext cx="1740799" cy="312950"/>
          </a:xfrm>
          <a:prstGeom prst="rect">
            <a:avLst/>
          </a:prstGeom>
          <a:noFill/>
          <a:ln>
            <a:noFill/>
          </a:ln>
        </p:spPr>
      </p:pic>
      <p:sp>
        <p:nvSpPr>
          <p:cNvPr id="686" name="Google Shape;686;p71"/>
          <p:cNvSpPr txBox="1"/>
          <p:nvPr/>
        </p:nvSpPr>
        <p:spPr>
          <a:xfrm>
            <a:off x="2585900" y="4775425"/>
            <a:ext cx="6301200" cy="25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Environmental sound classification using deep learning - Manoj</a:t>
            </a:r>
            <a:r>
              <a:rPr lang="en"/>
              <a:t> </a:t>
            </a:r>
            <a:endParaRPr/>
          </a:p>
        </p:txBody>
      </p:sp>
      <p:sp>
        <p:nvSpPr>
          <p:cNvPr id="687" name="Google Shape;687;p71"/>
          <p:cNvSpPr txBox="1"/>
          <p:nvPr/>
        </p:nvSpPr>
        <p:spPr>
          <a:xfrm>
            <a:off x="200025" y="269775"/>
            <a:ext cx="8615100" cy="406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en"/>
              <a:t>Common to all three training process:</a:t>
            </a:r>
            <a:endParaRPr/>
          </a:p>
          <a:p>
            <a:pPr indent="-317500" lvl="1" marL="914400" rtl="0" algn="l">
              <a:lnSpc>
                <a:spcPct val="115000"/>
              </a:lnSpc>
              <a:spcBef>
                <a:spcPts val="0"/>
              </a:spcBef>
              <a:spcAft>
                <a:spcPts val="0"/>
              </a:spcAft>
              <a:buClr>
                <a:schemeClr val="dk1"/>
              </a:buClr>
              <a:buSzPts val="1400"/>
              <a:buChar char="○"/>
            </a:pPr>
            <a:r>
              <a:rPr lang="en">
                <a:solidFill>
                  <a:schemeClr val="dk1"/>
                </a:solidFill>
              </a:rPr>
              <a:t>Randomly sampling 960ms clip from the input audio. </a:t>
            </a:r>
            <a:endParaRPr>
              <a:solidFill>
                <a:schemeClr val="dk1"/>
              </a:solidFill>
            </a:endParaRPr>
          </a:p>
          <a:p>
            <a:pPr indent="-317500" lvl="1" marL="914400" rtl="0" algn="l">
              <a:lnSpc>
                <a:spcPct val="115000"/>
              </a:lnSpc>
              <a:spcBef>
                <a:spcPts val="0"/>
              </a:spcBef>
              <a:spcAft>
                <a:spcPts val="0"/>
              </a:spcAft>
              <a:buClr>
                <a:schemeClr val="dk1"/>
              </a:buClr>
              <a:buSzPts val="1400"/>
              <a:buChar char="○"/>
            </a:pPr>
            <a:r>
              <a:rPr lang="en">
                <a:solidFill>
                  <a:schemeClr val="dk1"/>
                </a:solidFill>
              </a:rPr>
              <a:t>Total samples: 2,165,759 </a:t>
            </a:r>
            <a:endParaRPr>
              <a:solidFill>
                <a:schemeClr val="dk1"/>
              </a:solidFill>
            </a:endParaRPr>
          </a:p>
          <a:p>
            <a:pPr indent="-317500" lvl="1" marL="914400" rtl="0" algn="l">
              <a:lnSpc>
                <a:spcPct val="115000"/>
              </a:lnSpc>
              <a:spcBef>
                <a:spcPts val="0"/>
              </a:spcBef>
              <a:spcAft>
                <a:spcPts val="0"/>
              </a:spcAft>
              <a:buClr>
                <a:schemeClr val="dk1"/>
              </a:buClr>
              <a:buSzPts val="1400"/>
              <a:buChar char="○"/>
            </a:pPr>
            <a:r>
              <a:rPr lang="en">
                <a:solidFill>
                  <a:schemeClr val="dk1"/>
                </a:solidFill>
              </a:rPr>
              <a:t>The 960 ms frames are decomposed with a short-time Fourier transform applying 25 ms windows every 10 ms.</a:t>
            </a:r>
            <a:endParaRPr>
              <a:solidFill>
                <a:schemeClr val="dk1"/>
              </a:solidFill>
            </a:endParaRPr>
          </a:p>
          <a:p>
            <a:pPr indent="-317500" lvl="1" marL="914400" rtl="0" algn="l">
              <a:lnSpc>
                <a:spcPct val="115000"/>
              </a:lnSpc>
              <a:spcBef>
                <a:spcPts val="0"/>
              </a:spcBef>
              <a:spcAft>
                <a:spcPts val="0"/>
              </a:spcAft>
              <a:buClr>
                <a:schemeClr val="dk1"/>
              </a:buClr>
              <a:buSzPts val="1400"/>
              <a:buChar char="○"/>
            </a:pPr>
            <a:r>
              <a:rPr lang="en">
                <a:solidFill>
                  <a:schemeClr val="dk1"/>
                </a:solidFill>
              </a:rPr>
              <a:t>The resulting spectrogram is integrated into 64 mel-spaced frequency bins.</a:t>
            </a:r>
            <a:endParaRPr>
              <a:solidFill>
                <a:schemeClr val="dk1"/>
              </a:solidFill>
            </a:endParaRPr>
          </a:p>
          <a:p>
            <a:pPr indent="-317500" lvl="1" marL="914400" rtl="0" algn="l">
              <a:lnSpc>
                <a:spcPct val="115000"/>
              </a:lnSpc>
              <a:spcBef>
                <a:spcPts val="0"/>
              </a:spcBef>
              <a:spcAft>
                <a:spcPts val="0"/>
              </a:spcAft>
              <a:buClr>
                <a:schemeClr val="dk1"/>
              </a:buClr>
              <a:buSzPts val="1400"/>
              <a:buChar char="○"/>
            </a:pPr>
            <a:r>
              <a:rPr lang="en">
                <a:solidFill>
                  <a:schemeClr val="dk1"/>
                </a:solidFill>
              </a:rPr>
              <a:t>This gives log-mel spectrogram patches of 96 × 64 bins that form the input to the VGGish model.</a:t>
            </a:r>
            <a:endParaRPr/>
          </a:p>
          <a:p>
            <a:pPr indent="-317500" lvl="0" marL="457200" rtl="0" algn="l">
              <a:spcBef>
                <a:spcPts val="0"/>
              </a:spcBef>
              <a:spcAft>
                <a:spcPts val="0"/>
              </a:spcAft>
              <a:buSzPts val="1400"/>
              <a:buChar char="●"/>
            </a:pPr>
            <a:r>
              <a:rPr lang="en"/>
              <a:t>Training 1:</a:t>
            </a:r>
            <a:endParaRPr/>
          </a:p>
          <a:p>
            <a:pPr indent="-317500" lvl="0" marL="457200" rtl="0" algn="l">
              <a:spcBef>
                <a:spcPts val="0"/>
              </a:spcBef>
              <a:spcAft>
                <a:spcPts val="0"/>
              </a:spcAft>
              <a:buSzPts val="1400"/>
              <a:buChar char="●"/>
            </a:pPr>
            <a:r>
              <a:rPr lang="en"/>
              <a:t>Freeze block 1&amp;2&amp;3: </a:t>
            </a:r>
            <a:r>
              <a:rPr lang="en" u="sng">
                <a:solidFill>
                  <a:schemeClr val="hlink"/>
                </a:solidFill>
                <a:hlinkClick r:id="rId4"/>
              </a:rPr>
              <a:t>https://wandb.ai/manojkl/vgg_training_01_dcase_1&amp;2&amp;3_frozen_layer?workspace=user-manojkl</a:t>
            </a:r>
            <a:endParaRPr/>
          </a:p>
          <a:p>
            <a:pPr indent="-317500" lvl="0" marL="457200" rtl="0" algn="l">
              <a:spcBef>
                <a:spcPts val="0"/>
              </a:spcBef>
              <a:spcAft>
                <a:spcPts val="0"/>
              </a:spcAft>
              <a:buSzPts val="1400"/>
              <a:buChar char="●"/>
            </a:pPr>
            <a:r>
              <a:rPr lang="en"/>
              <a:t>Freeze block 1&amp;2: </a:t>
            </a:r>
            <a:r>
              <a:rPr lang="en" u="sng">
                <a:solidFill>
                  <a:schemeClr val="hlink"/>
                </a:solidFill>
                <a:hlinkClick r:id="rId5"/>
              </a:rPr>
              <a:t>https://wandb.ai/manojkl/vgg_training_01_dcase_1&amp;2_frozen_layer?workspace=user-manojkl</a:t>
            </a:r>
            <a:endParaRPr/>
          </a:p>
          <a:p>
            <a:pPr indent="-317500" lvl="0" marL="457200" rtl="0" algn="l">
              <a:spcBef>
                <a:spcPts val="0"/>
              </a:spcBef>
              <a:spcAft>
                <a:spcPts val="0"/>
              </a:spcAft>
              <a:buSzPts val="1400"/>
              <a:buChar char="●"/>
            </a:pPr>
            <a:r>
              <a:rPr lang="en"/>
              <a:t>Freeze block 1: </a:t>
            </a:r>
            <a:r>
              <a:rPr lang="en" u="sng">
                <a:solidFill>
                  <a:schemeClr val="hlink"/>
                </a:solidFill>
                <a:hlinkClick r:id="rId6"/>
              </a:rPr>
              <a:t>https://wandb.ai/manojkl/vgg_training_01_dcase_1_frozen_layer?workspace=user-manojkl</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03" name="Google Shape;103;p18"/>
          <p:cNvPicPr preferRelativeResize="0"/>
          <p:nvPr/>
        </p:nvPicPr>
        <p:blipFill>
          <a:blip r:embed="rId3">
            <a:alphaModFix/>
          </a:blip>
          <a:stretch>
            <a:fillRect/>
          </a:stretch>
        </p:blipFill>
        <p:spPr>
          <a:xfrm>
            <a:off x="2659850" y="1378463"/>
            <a:ext cx="3824299" cy="2103883"/>
          </a:xfrm>
          <a:prstGeom prst="rect">
            <a:avLst/>
          </a:prstGeom>
          <a:noFill/>
          <a:ln>
            <a:noFill/>
          </a:ln>
        </p:spPr>
      </p:pic>
      <p:sp>
        <p:nvSpPr>
          <p:cNvPr id="104" name="Google Shape;104;p18"/>
          <p:cNvSpPr txBox="1"/>
          <p:nvPr/>
        </p:nvSpPr>
        <p:spPr>
          <a:xfrm>
            <a:off x="2832500" y="697525"/>
            <a:ext cx="3906300" cy="61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Table2. Comparison of classification accuracy with other models on UrbanSound8K datasets.</a:t>
            </a:r>
            <a:endParaRPr/>
          </a:p>
        </p:txBody>
      </p:sp>
      <p:sp>
        <p:nvSpPr>
          <p:cNvPr id="105" name="Google Shape;105;p18"/>
          <p:cNvSpPr txBox="1"/>
          <p:nvPr/>
        </p:nvSpPr>
        <p:spPr>
          <a:xfrm>
            <a:off x="5816850" y="173775"/>
            <a:ext cx="3204300" cy="45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t>Courtesy</a:t>
            </a:r>
            <a:r>
              <a:rPr lang="en" sz="600"/>
              <a:t>:Environment Sound Classification Using a Two-Stream CNN Based on Decision-Level Fusion. Yu Su 1,2,* , Ke Zhang 1, Jingyu Wang 1 and Kurosh Madani 2</a:t>
            </a:r>
            <a:endParaRPr sz="600"/>
          </a:p>
          <a:p>
            <a:pPr indent="0" lvl="0" marL="0" rtl="0" algn="l">
              <a:spcBef>
                <a:spcPts val="0"/>
              </a:spcBef>
              <a:spcAft>
                <a:spcPts val="0"/>
              </a:spcAft>
              <a:buNone/>
            </a:pPr>
            <a:r>
              <a:t/>
            </a:r>
            <a:endParaRPr sz="600"/>
          </a:p>
          <a:p>
            <a:pPr indent="0" lvl="0" marL="0" rtl="0" algn="l">
              <a:spcBef>
                <a:spcPts val="0"/>
              </a:spcBef>
              <a:spcAft>
                <a:spcPts val="0"/>
              </a:spcAft>
              <a:buNone/>
            </a:pPr>
            <a:r>
              <a:t/>
            </a:r>
            <a:endParaRPr/>
          </a:p>
        </p:txBody>
      </p:sp>
      <p:pic>
        <p:nvPicPr>
          <p:cNvPr id="106" name="Google Shape;106;p18"/>
          <p:cNvPicPr preferRelativeResize="0"/>
          <p:nvPr/>
        </p:nvPicPr>
        <p:blipFill>
          <a:blip r:embed="rId4">
            <a:alphaModFix/>
          </a:blip>
          <a:stretch>
            <a:fillRect/>
          </a:stretch>
        </p:blipFill>
        <p:spPr>
          <a:xfrm>
            <a:off x="200025" y="4514701"/>
            <a:ext cx="2861098" cy="514350"/>
          </a:xfrm>
          <a:prstGeom prst="rect">
            <a:avLst/>
          </a:prstGeom>
          <a:noFill/>
          <a:ln>
            <a:noFill/>
          </a:ln>
        </p:spPr>
      </p:pic>
      <p:sp>
        <p:nvSpPr>
          <p:cNvPr id="107" name="Google Shape;107;p18"/>
          <p:cNvSpPr txBox="1"/>
          <p:nvPr/>
        </p:nvSpPr>
        <p:spPr>
          <a:xfrm>
            <a:off x="3243275" y="4514700"/>
            <a:ext cx="5643900" cy="51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Environmental sound classification using deep learning - Manoj</a:t>
            </a:r>
            <a:r>
              <a:rPr lang="en"/>
              <a:t> </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1" name="Shape 691"/>
        <p:cNvGrpSpPr/>
        <p:nvPr/>
      </p:nvGrpSpPr>
      <p:grpSpPr>
        <a:xfrm>
          <a:off x="0" y="0"/>
          <a:ext cx="0" cy="0"/>
          <a:chOff x="0" y="0"/>
          <a:chExt cx="0" cy="0"/>
        </a:xfrm>
      </p:grpSpPr>
      <p:sp>
        <p:nvSpPr>
          <p:cNvPr id="692" name="Google Shape;692;p72"/>
          <p:cNvSpPr txBox="1"/>
          <p:nvPr>
            <p:ph type="title"/>
          </p:nvPr>
        </p:nvSpPr>
        <p:spPr>
          <a:xfrm>
            <a:off x="311700" y="561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900"/>
              <a:t>VGGish as feature extractor - Urbansound8k</a:t>
            </a:r>
            <a:endParaRPr sz="1900"/>
          </a:p>
        </p:txBody>
      </p:sp>
      <p:sp>
        <p:nvSpPr>
          <p:cNvPr id="693" name="Google Shape;693;p7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694" name="Google Shape;694;p72"/>
          <p:cNvPicPr preferRelativeResize="0"/>
          <p:nvPr/>
        </p:nvPicPr>
        <p:blipFill>
          <a:blip r:embed="rId3">
            <a:alphaModFix/>
          </a:blip>
          <a:stretch>
            <a:fillRect/>
          </a:stretch>
        </p:blipFill>
        <p:spPr>
          <a:xfrm>
            <a:off x="200025" y="4716100"/>
            <a:ext cx="1740799" cy="312950"/>
          </a:xfrm>
          <a:prstGeom prst="rect">
            <a:avLst/>
          </a:prstGeom>
          <a:noFill/>
          <a:ln>
            <a:noFill/>
          </a:ln>
        </p:spPr>
      </p:pic>
      <p:sp>
        <p:nvSpPr>
          <p:cNvPr id="695" name="Google Shape;695;p72"/>
          <p:cNvSpPr txBox="1"/>
          <p:nvPr/>
        </p:nvSpPr>
        <p:spPr>
          <a:xfrm>
            <a:off x="2585900" y="4775425"/>
            <a:ext cx="6301200" cy="25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Environmental sound classification using deep learning - Manoj</a:t>
            </a:r>
            <a:r>
              <a:rPr lang="en"/>
              <a:t> </a:t>
            </a:r>
            <a:endParaRPr/>
          </a:p>
        </p:txBody>
      </p:sp>
      <p:sp>
        <p:nvSpPr>
          <p:cNvPr id="696" name="Google Shape;696;p72"/>
          <p:cNvSpPr txBox="1"/>
          <p:nvPr/>
        </p:nvSpPr>
        <p:spPr>
          <a:xfrm>
            <a:off x="200025" y="269775"/>
            <a:ext cx="8615100" cy="406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en"/>
              <a:t>Common to all three training process:</a:t>
            </a:r>
            <a:endParaRPr/>
          </a:p>
          <a:p>
            <a:pPr indent="-317500" lvl="1" marL="914400" rtl="0" algn="l">
              <a:lnSpc>
                <a:spcPct val="115000"/>
              </a:lnSpc>
              <a:spcBef>
                <a:spcPts val="0"/>
              </a:spcBef>
              <a:spcAft>
                <a:spcPts val="0"/>
              </a:spcAft>
              <a:buClr>
                <a:schemeClr val="dk1"/>
              </a:buClr>
              <a:buSzPts val="1400"/>
              <a:buChar char="○"/>
            </a:pPr>
            <a:r>
              <a:rPr lang="en">
                <a:solidFill>
                  <a:schemeClr val="dk1"/>
                </a:solidFill>
              </a:rPr>
              <a:t>Equally divide the entire audio frame into</a:t>
            </a:r>
            <a:r>
              <a:rPr lang="en">
                <a:solidFill>
                  <a:schemeClr val="dk1"/>
                </a:solidFill>
              </a:rPr>
              <a:t> 960ms clip from the input audio. </a:t>
            </a:r>
            <a:endParaRPr>
              <a:solidFill>
                <a:schemeClr val="dk1"/>
              </a:solidFill>
            </a:endParaRPr>
          </a:p>
          <a:p>
            <a:pPr indent="-317500" lvl="1" marL="914400" rtl="0" algn="l">
              <a:lnSpc>
                <a:spcPct val="115000"/>
              </a:lnSpc>
              <a:spcBef>
                <a:spcPts val="0"/>
              </a:spcBef>
              <a:spcAft>
                <a:spcPts val="0"/>
              </a:spcAft>
              <a:buClr>
                <a:schemeClr val="dk1"/>
              </a:buClr>
              <a:buSzPts val="1400"/>
              <a:buChar char="○"/>
            </a:pPr>
            <a:r>
              <a:rPr lang="en">
                <a:solidFill>
                  <a:schemeClr val="dk1"/>
                </a:solidFill>
              </a:rPr>
              <a:t>Total samples: </a:t>
            </a:r>
            <a:r>
              <a:rPr lang="en">
                <a:solidFill>
                  <a:schemeClr val="dk1"/>
                </a:solidFill>
              </a:rPr>
              <a:t>21001</a:t>
            </a:r>
            <a:endParaRPr>
              <a:solidFill>
                <a:schemeClr val="dk1"/>
              </a:solidFill>
            </a:endParaRPr>
          </a:p>
          <a:p>
            <a:pPr indent="-317500" lvl="1" marL="914400" rtl="0" algn="l">
              <a:lnSpc>
                <a:spcPct val="115000"/>
              </a:lnSpc>
              <a:spcBef>
                <a:spcPts val="0"/>
              </a:spcBef>
              <a:spcAft>
                <a:spcPts val="0"/>
              </a:spcAft>
              <a:buClr>
                <a:schemeClr val="dk1"/>
              </a:buClr>
              <a:buSzPts val="1400"/>
              <a:buChar char="○"/>
            </a:pPr>
            <a:r>
              <a:rPr lang="en">
                <a:solidFill>
                  <a:schemeClr val="dk1"/>
                </a:solidFill>
              </a:rPr>
              <a:t>The 960 ms frames are decomposed with a short-time Fourier transform applying 25 ms windows every 10 ms.</a:t>
            </a:r>
            <a:endParaRPr>
              <a:solidFill>
                <a:schemeClr val="dk1"/>
              </a:solidFill>
            </a:endParaRPr>
          </a:p>
          <a:p>
            <a:pPr indent="-317500" lvl="1" marL="914400" rtl="0" algn="l">
              <a:lnSpc>
                <a:spcPct val="115000"/>
              </a:lnSpc>
              <a:spcBef>
                <a:spcPts val="0"/>
              </a:spcBef>
              <a:spcAft>
                <a:spcPts val="0"/>
              </a:spcAft>
              <a:buClr>
                <a:schemeClr val="dk1"/>
              </a:buClr>
              <a:buSzPts val="1400"/>
              <a:buChar char="○"/>
            </a:pPr>
            <a:r>
              <a:rPr lang="en">
                <a:solidFill>
                  <a:schemeClr val="dk1"/>
                </a:solidFill>
              </a:rPr>
              <a:t>The resulting spectrogram is integrated into 64 mel-spaced frequency bins.</a:t>
            </a:r>
            <a:endParaRPr>
              <a:solidFill>
                <a:schemeClr val="dk1"/>
              </a:solidFill>
            </a:endParaRPr>
          </a:p>
          <a:p>
            <a:pPr indent="-317500" lvl="1" marL="914400" rtl="0" algn="l">
              <a:lnSpc>
                <a:spcPct val="115000"/>
              </a:lnSpc>
              <a:spcBef>
                <a:spcPts val="0"/>
              </a:spcBef>
              <a:spcAft>
                <a:spcPts val="0"/>
              </a:spcAft>
              <a:buClr>
                <a:schemeClr val="dk1"/>
              </a:buClr>
              <a:buSzPts val="1400"/>
              <a:buChar char="○"/>
            </a:pPr>
            <a:r>
              <a:rPr lang="en">
                <a:solidFill>
                  <a:schemeClr val="dk1"/>
                </a:solidFill>
              </a:rPr>
              <a:t>This gives log-mel spectrogram patches of 96 × 64 bins that form the input to the VGGish model.</a:t>
            </a:r>
            <a:endParaRPr/>
          </a:p>
          <a:p>
            <a:pPr indent="-317500" lvl="0" marL="457200" rtl="0" algn="l">
              <a:spcBef>
                <a:spcPts val="0"/>
              </a:spcBef>
              <a:spcAft>
                <a:spcPts val="0"/>
              </a:spcAft>
              <a:buSzPts val="1400"/>
              <a:buChar char="●"/>
            </a:pPr>
            <a:r>
              <a:rPr lang="en"/>
              <a:t>Training 1:</a:t>
            </a:r>
            <a:endParaRPr/>
          </a:p>
          <a:p>
            <a:pPr indent="-317500" lvl="0" marL="457200" rtl="0" algn="l">
              <a:spcBef>
                <a:spcPts val="0"/>
              </a:spcBef>
              <a:spcAft>
                <a:spcPts val="0"/>
              </a:spcAft>
              <a:buSzPts val="1400"/>
              <a:buChar char="●"/>
            </a:pPr>
            <a:r>
              <a:rPr lang="en"/>
              <a:t>Freeze block 1&amp;2&amp;3: </a:t>
            </a:r>
            <a:r>
              <a:rPr lang="en" u="sng">
                <a:solidFill>
                  <a:schemeClr val="hlink"/>
                </a:solidFill>
                <a:hlinkClick r:id="rId4"/>
              </a:rPr>
              <a:t>https://wandb.ai/manojkl/vgg_training_all_data_01?workspace=user-manojkl</a:t>
            </a:r>
            <a:endParaRPr/>
          </a:p>
          <a:p>
            <a:pPr indent="-317500" lvl="0" marL="457200" rtl="0" algn="l">
              <a:spcBef>
                <a:spcPts val="0"/>
              </a:spcBef>
              <a:spcAft>
                <a:spcPts val="0"/>
              </a:spcAft>
              <a:buSzPts val="1400"/>
              <a:buChar char="●"/>
            </a:pPr>
            <a:r>
              <a:rPr lang="en"/>
              <a:t>Freeze block 1&amp;2: </a:t>
            </a:r>
            <a:r>
              <a:rPr lang="en" u="sng">
                <a:solidFill>
                  <a:schemeClr val="hlink"/>
                </a:solidFill>
                <a:hlinkClick r:id="rId5"/>
              </a:rPr>
              <a:t>https://wandb.ai/manojkl/vgg_training_1&amp;2_frozen_layer_all_data_03?workspace=user-manojkl</a:t>
            </a:r>
            <a:endParaRPr/>
          </a:p>
          <a:p>
            <a:pPr indent="-317500" lvl="0" marL="457200" rtl="0" algn="l">
              <a:spcBef>
                <a:spcPts val="0"/>
              </a:spcBef>
              <a:spcAft>
                <a:spcPts val="0"/>
              </a:spcAft>
              <a:buSzPts val="1400"/>
              <a:buChar char="●"/>
            </a:pPr>
            <a:r>
              <a:rPr lang="en"/>
              <a:t>Freeze block 1: </a:t>
            </a:r>
            <a:r>
              <a:rPr lang="en" u="sng">
                <a:solidFill>
                  <a:schemeClr val="hlink"/>
                </a:solidFill>
                <a:hlinkClick r:id="rId6"/>
              </a:rPr>
              <a:t>https://wandb.ai/manojkl/vgg_training_first_frozen_layer_all_data_02?workspace=user-manojkl</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0" name="Shape 700"/>
        <p:cNvGrpSpPr/>
        <p:nvPr/>
      </p:nvGrpSpPr>
      <p:grpSpPr>
        <a:xfrm>
          <a:off x="0" y="0"/>
          <a:ext cx="0" cy="0"/>
          <a:chOff x="0" y="0"/>
          <a:chExt cx="0" cy="0"/>
        </a:xfrm>
      </p:grpSpPr>
      <p:sp>
        <p:nvSpPr>
          <p:cNvPr id="701" name="Google Shape;701;p73"/>
          <p:cNvSpPr txBox="1"/>
          <p:nvPr>
            <p:ph type="title"/>
          </p:nvPr>
        </p:nvSpPr>
        <p:spPr>
          <a:xfrm>
            <a:off x="311700" y="561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900"/>
              <a:t>VGGish as feature extractor - DCASE2018</a:t>
            </a:r>
            <a:endParaRPr sz="1900"/>
          </a:p>
        </p:txBody>
      </p:sp>
      <p:sp>
        <p:nvSpPr>
          <p:cNvPr id="702" name="Google Shape;702;p7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703" name="Google Shape;703;p73"/>
          <p:cNvPicPr preferRelativeResize="0"/>
          <p:nvPr/>
        </p:nvPicPr>
        <p:blipFill>
          <a:blip r:embed="rId3">
            <a:alphaModFix/>
          </a:blip>
          <a:stretch>
            <a:fillRect/>
          </a:stretch>
        </p:blipFill>
        <p:spPr>
          <a:xfrm>
            <a:off x="200025" y="4716100"/>
            <a:ext cx="1740799" cy="312950"/>
          </a:xfrm>
          <a:prstGeom prst="rect">
            <a:avLst/>
          </a:prstGeom>
          <a:noFill/>
          <a:ln>
            <a:noFill/>
          </a:ln>
        </p:spPr>
      </p:pic>
      <p:sp>
        <p:nvSpPr>
          <p:cNvPr id="704" name="Google Shape;704;p73"/>
          <p:cNvSpPr txBox="1"/>
          <p:nvPr/>
        </p:nvSpPr>
        <p:spPr>
          <a:xfrm>
            <a:off x="2585900" y="4775425"/>
            <a:ext cx="6301200" cy="25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Environmental sound classification using deep learning - Manoj</a:t>
            </a:r>
            <a:r>
              <a:rPr lang="en"/>
              <a:t> </a:t>
            </a:r>
            <a:endParaRPr/>
          </a:p>
        </p:txBody>
      </p:sp>
      <p:sp>
        <p:nvSpPr>
          <p:cNvPr id="705" name="Google Shape;705;p73"/>
          <p:cNvSpPr txBox="1"/>
          <p:nvPr/>
        </p:nvSpPr>
        <p:spPr>
          <a:xfrm>
            <a:off x="200025" y="269775"/>
            <a:ext cx="8754000" cy="432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en"/>
              <a:t>Common to all three training process:</a:t>
            </a:r>
            <a:endParaRPr/>
          </a:p>
          <a:p>
            <a:pPr indent="-317500" lvl="1" marL="914400" rtl="0" algn="l">
              <a:lnSpc>
                <a:spcPct val="115000"/>
              </a:lnSpc>
              <a:spcBef>
                <a:spcPts val="0"/>
              </a:spcBef>
              <a:spcAft>
                <a:spcPts val="0"/>
              </a:spcAft>
              <a:buClr>
                <a:schemeClr val="dk1"/>
              </a:buClr>
              <a:buSzPts val="1400"/>
              <a:buChar char="○"/>
            </a:pPr>
            <a:r>
              <a:rPr lang="en">
                <a:solidFill>
                  <a:schemeClr val="dk1"/>
                </a:solidFill>
              </a:rPr>
              <a:t>Equally divide the entire audio frame</a:t>
            </a:r>
            <a:r>
              <a:rPr lang="en">
                <a:solidFill>
                  <a:schemeClr val="dk1"/>
                </a:solidFill>
              </a:rPr>
              <a:t> 960ms clip from the input audio. </a:t>
            </a:r>
            <a:endParaRPr>
              <a:solidFill>
                <a:schemeClr val="dk1"/>
              </a:solidFill>
            </a:endParaRPr>
          </a:p>
          <a:p>
            <a:pPr indent="-317500" lvl="1" marL="914400" rtl="0" algn="l">
              <a:lnSpc>
                <a:spcPct val="115000"/>
              </a:lnSpc>
              <a:spcBef>
                <a:spcPts val="0"/>
              </a:spcBef>
              <a:spcAft>
                <a:spcPts val="0"/>
              </a:spcAft>
              <a:buClr>
                <a:schemeClr val="dk1"/>
              </a:buClr>
              <a:buSzPts val="1400"/>
              <a:buChar char="○"/>
            </a:pPr>
            <a:r>
              <a:rPr lang="en">
                <a:solidFill>
                  <a:schemeClr val="dk1"/>
                </a:solidFill>
              </a:rPr>
              <a:t>Total samples: 722,205</a:t>
            </a:r>
            <a:endParaRPr>
              <a:solidFill>
                <a:schemeClr val="dk1"/>
              </a:solidFill>
            </a:endParaRPr>
          </a:p>
          <a:p>
            <a:pPr indent="-317500" lvl="1" marL="914400" rtl="0" algn="l">
              <a:lnSpc>
                <a:spcPct val="115000"/>
              </a:lnSpc>
              <a:spcBef>
                <a:spcPts val="0"/>
              </a:spcBef>
              <a:spcAft>
                <a:spcPts val="0"/>
              </a:spcAft>
              <a:buClr>
                <a:schemeClr val="dk1"/>
              </a:buClr>
              <a:buSzPts val="1400"/>
              <a:buChar char="○"/>
            </a:pPr>
            <a:r>
              <a:rPr lang="en">
                <a:solidFill>
                  <a:schemeClr val="dk1"/>
                </a:solidFill>
              </a:rPr>
              <a:t>The 960 ms frames are decomposed with a short-time Fourier transform applying 25 ms windows every 10 ms.</a:t>
            </a:r>
            <a:endParaRPr>
              <a:solidFill>
                <a:schemeClr val="dk1"/>
              </a:solidFill>
            </a:endParaRPr>
          </a:p>
          <a:p>
            <a:pPr indent="-317500" lvl="1" marL="914400" rtl="0" algn="l">
              <a:lnSpc>
                <a:spcPct val="115000"/>
              </a:lnSpc>
              <a:spcBef>
                <a:spcPts val="0"/>
              </a:spcBef>
              <a:spcAft>
                <a:spcPts val="0"/>
              </a:spcAft>
              <a:buClr>
                <a:schemeClr val="dk1"/>
              </a:buClr>
              <a:buSzPts val="1400"/>
              <a:buChar char="○"/>
            </a:pPr>
            <a:r>
              <a:rPr lang="en">
                <a:solidFill>
                  <a:schemeClr val="dk1"/>
                </a:solidFill>
              </a:rPr>
              <a:t>The resulting spectrogram is integrated into 64 mel-spaced frequency bins.</a:t>
            </a:r>
            <a:endParaRPr>
              <a:solidFill>
                <a:schemeClr val="dk1"/>
              </a:solidFill>
            </a:endParaRPr>
          </a:p>
          <a:p>
            <a:pPr indent="-317500" lvl="1" marL="914400" rtl="0" algn="l">
              <a:lnSpc>
                <a:spcPct val="115000"/>
              </a:lnSpc>
              <a:spcBef>
                <a:spcPts val="0"/>
              </a:spcBef>
              <a:spcAft>
                <a:spcPts val="0"/>
              </a:spcAft>
              <a:buClr>
                <a:schemeClr val="dk1"/>
              </a:buClr>
              <a:buSzPts val="1400"/>
              <a:buChar char="○"/>
            </a:pPr>
            <a:r>
              <a:rPr lang="en">
                <a:solidFill>
                  <a:schemeClr val="dk1"/>
                </a:solidFill>
              </a:rPr>
              <a:t>This gives log-mel spectrogram patches of 96 × 64 bins that form the input to the VGGish model.</a:t>
            </a:r>
            <a:endParaRPr/>
          </a:p>
          <a:p>
            <a:pPr indent="-317500" lvl="0" marL="457200" rtl="0" algn="l">
              <a:spcBef>
                <a:spcPts val="0"/>
              </a:spcBef>
              <a:spcAft>
                <a:spcPts val="0"/>
              </a:spcAft>
              <a:buSzPts val="1400"/>
              <a:buChar char="●"/>
            </a:pPr>
            <a:r>
              <a:rPr lang="en"/>
              <a:t>Training 1:</a:t>
            </a:r>
            <a:endParaRPr/>
          </a:p>
          <a:p>
            <a:pPr indent="-317500" lvl="0" marL="457200" rtl="0" algn="l">
              <a:spcBef>
                <a:spcPts val="0"/>
              </a:spcBef>
              <a:spcAft>
                <a:spcPts val="0"/>
              </a:spcAft>
              <a:buSzPts val="1400"/>
              <a:buChar char="●"/>
            </a:pPr>
            <a:r>
              <a:rPr lang="en"/>
              <a:t>Freeze block 1&amp;2&amp;3: </a:t>
            </a:r>
            <a:r>
              <a:rPr lang="en" u="sng">
                <a:solidFill>
                  <a:schemeClr val="hlink"/>
                </a:solidFill>
                <a:hlinkClick r:id="rId4"/>
              </a:rPr>
              <a:t>https://wandb.ai/manojkl/vgg_training_dcase_1&amp;2&amp;3_frozen_layer_all_data_01?workspace=user-manojkl</a:t>
            </a:r>
            <a:endParaRPr/>
          </a:p>
          <a:p>
            <a:pPr indent="-317500" lvl="0" marL="457200" rtl="0" algn="l">
              <a:spcBef>
                <a:spcPts val="0"/>
              </a:spcBef>
              <a:spcAft>
                <a:spcPts val="0"/>
              </a:spcAft>
              <a:buSzPts val="1400"/>
              <a:buChar char="●"/>
            </a:pPr>
            <a:r>
              <a:rPr lang="en"/>
              <a:t>Freeze block 1&amp;2: </a:t>
            </a:r>
            <a:r>
              <a:rPr lang="en" u="sng">
                <a:solidFill>
                  <a:schemeClr val="hlink"/>
                </a:solidFill>
                <a:hlinkClick r:id="rId5"/>
              </a:rPr>
              <a:t>https://wandb.ai/manojkl/vgg_training_dcase_1&amp;2_frozen_layer_all_data_02?workspace=user-manojkl</a:t>
            </a:r>
            <a:endParaRPr/>
          </a:p>
          <a:p>
            <a:pPr indent="-317500" lvl="0" marL="457200" rtl="0" algn="l">
              <a:spcBef>
                <a:spcPts val="0"/>
              </a:spcBef>
              <a:spcAft>
                <a:spcPts val="0"/>
              </a:spcAft>
              <a:buSzPts val="1400"/>
              <a:buChar char="●"/>
            </a:pPr>
            <a:r>
              <a:rPr lang="en"/>
              <a:t>Freeze block 1: </a:t>
            </a:r>
            <a:r>
              <a:rPr lang="en" u="sng">
                <a:solidFill>
                  <a:schemeClr val="hlink"/>
                </a:solidFill>
                <a:hlinkClick r:id="rId6"/>
              </a:rPr>
              <a:t>https://wandb.ai/manojkl/vgg_training_dcase_1st_frozen_layer_all_data_03?workspace=user-manojkl</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9" name="Shape 709"/>
        <p:cNvGrpSpPr/>
        <p:nvPr/>
      </p:nvGrpSpPr>
      <p:grpSpPr>
        <a:xfrm>
          <a:off x="0" y="0"/>
          <a:ext cx="0" cy="0"/>
          <a:chOff x="0" y="0"/>
          <a:chExt cx="0" cy="0"/>
        </a:xfrm>
      </p:grpSpPr>
      <p:sp>
        <p:nvSpPr>
          <p:cNvPr id="710" name="Google Shape;710;p74"/>
          <p:cNvSpPr txBox="1"/>
          <p:nvPr>
            <p:ph type="title"/>
          </p:nvPr>
        </p:nvSpPr>
        <p:spPr>
          <a:xfrm>
            <a:off x="311700" y="2735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Options</a:t>
            </a:r>
            <a:endParaRPr/>
          </a:p>
        </p:txBody>
      </p:sp>
      <p:sp>
        <p:nvSpPr>
          <p:cNvPr id="711" name="Google Shape;711;p74"/>
          <p:cNvSpPr txBox="1"/>
          <p:nvPr>
            <p:ph idx="1" type="body"/>
          </p:nvPr>
        </p:nvSpPr>
        <p:spPr>
          <a:xfrm>
            <a:off x="311700" y="863550"/>
            <a:ext cx="8520600" cy="34164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Char char="●"/>
            </a:pPr>
            <a:r>
              <a:rPr lang="en" sz="1400">
                <a:solidFill>
                  <a:schemeClr val="dk1"/>
                </a:solidFill>
              </a:rPr>
              <a:t>Train a classification model with the original dataset. Generate audio embeddings with the VGGish model and give it as a input to the trained classifier for prediction of classes.</a:t>
            </a:r>
            <a:endParaRPr sz="1400">
              <a:solidFill>
                <a:schemeClr val="dk1"/>
              </a:solidFill>
            </a:endParaRPr>
          </a:p>
          <a:p>
            <a:pPr indent="-317500" lvl="0" marL="457200" rtl="0" algn="l">
              <a:spcBef>
                <a:spcPts val="0"/>
              </a:spcBef>
              <a:spcAft>
                <a:spcPts val="0"/>
              </a:spcAft>
              <a:buClr>
                <a:schemeClr val="dk1"/>
              </a:buClr>
              <a:buSzPts val="1400"/>
              <a:buChar char="●"/>
            </a:pPr>
            <a:r>
              <a:rPr lang="en" sz="1400">
                <a:solidFill>
                  <a:schemeClr val="dk1"/>
                </a:solidFill>
              </a:rPr>
              <a:t> </a:t>
            </a:r>
            <a:endParaRPr sz="1400">
              <a:solidFill>
                <a:schemeClr val="dk1"/>
              </a:solidFill>
            </a:endParaRPr>
          </a:p>
        </p:txBody>
      </p:sp>
      <p:sp>
        <p:nvSpPr>
          <p:cNvPr id="712" name="Google Shape;712;p7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713" name="Google Shape;713;p74"/>
          <p:cNvPicPr preferRelativeResize="0"/>
          <p:nvPr/>
        </p:nvPicPr>
        <p:blipFill>
          <a:blip r:embed="rId3">
            <a:alphaModFix/>
          </a:blip>
          <a:stretch>
            <a:fillRect/>
          </a:stretch>
        </p:blipFill>
        <p:spPr>
          <a:xfrm>
            <a:off x="200025" y="4514701"/>
            <a:ext cx="2861098" cy="514350"/>
          </a:xfrm>
          <a:prstGeom prst="rect">
            <a:avLst/>
          </a:prstGeom>
          <a:noFill/>
          <a:ln>
            <a:noFill/>
          </a:ln>
        </p:spPr>
      </p:pic>
      <p:sp>
        <p:nvSpPr>
          <p:cNvPr id="714" name="Google Shape;714;p74"/>
          <p:cNvSpPr txBox="1"/>
          <p:nvPr/>
        </p:nvSpPr>
        <p:spPr>
          <a:xfrm>
            <a:off x="3243275" y="4514700"/>
            <a:ext cx="5643900" cy="51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Environmental sound classification using deep learning - Manoj</a:t>
            </a:r>
            <a:r>
              <a:rPr lang="en"/>
              <a:t> </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8" name="Shape 718"/>
        <p:cNvGrpSpPr/>
        <p:nvPr/>
      </p:nvGrpSpPr>
      <p:grpSpPr>
        <a:xfrm>
          <a:off x="0" y="0"/>
          <a:ext cx="0" cy="0"/>
          <a:chOff x="0" y="0"/>
          <a:chExt cx="0" cy="0"/>
        </a:xfrm>
      </p:grpSpPr>
      <p:sp>
        <p:nvSpPr>
          <p:cNvPr id="719" name="Google Shape;719;p75"/>
          <p:cNvSpPr txBox="1"/>
          <p:nvPr>
            <p:ph type="title"/>
          </p:nvPr>
        </p:nvSpPr>
        <p:spPr>
          <a:xfrm>
            <a:off x="311700" y="2735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LSTM</a:t>
            </a:r>
            <a:endParaRPr/>
          </a:p>
        </p:txBody>
      </p:sp>
      <p:sp>
        <p:nvSpPr>
          <p:cNvPr id="720" name="Google Shape;720;p75"/>
          <p:cNvSpPr txBox="1"/>
          <p:nvPr>
            <p:ph idx="1" type="body"/>
          </p:nvPr>
        </p:nvSpPr>
        <p:spPr>
          <a:xfrm>
            <a:off x="311700" y="863550"/>
            <a:ext cx="8520600" cy="34164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Char char="●"/>
            </a:pPr>
            <a:r>
              <a:rPr lang="en" sz="1400">
                <a:solidFill>
                  <a:schemeClr val="dk1"/>
                </a:solidFill>
              </a:rPr>
              <a:t>Random clip</a:t>
            </a:r>
            <a:endParaRPr sz="1400">
              <a:solidFill>
                <a:schemeClr val="dk1"/>
              </a:solidFill>
            </a:endParaRPr>
          </a:p>
          <a:p>
            <a:pPr indent="-317500" lvl="0" marL="457200" rtl="0" algn="l">
              <a:spcBef>
                <a:spcPts val="0"/>
              </a:spcBef>
              <a:spcAft>
                <a:spcPts val="0"/>
              </a:spcAft>
              <a:buClr>
                <a:schemeClr val="dk1"/>
              </a:buClr>
              <a:buSzPts val="1400"/>
              <a:buChar char="●"/>
            </a:pPr>
            <a:r>
              <a:rPr lang="en" sz="1400">
                <a:solidFill>
                  <a:schemeClr val="dk1"/>
                </a:solidFill>
              </a:rPr>
              <a:t>Entire image</a:t>
            </a:r>
            <a:endParaRPr sz="1400">
              <a:solidFill>
                <a:schemeClr val="dk1"/>
              </a:solidFill>
            </a:endParaRPr>
          </a:p>
        </p:txBody>
      </p:sp>
      <p:sp>
        <p:nvSpPr>
          <p:cNvPr id="721" name="Google Shape;721;p7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722" name="Google Shape;722;p75"/>
          <p:cNvPicPr preferRelativeResize="0"/>
          <p:nvPr/>
        </p:nvPicPr>
        <p:blipFill>
          <a:blip r:embed="rId3">
            <a:alphaModFix/>
          </a:blip>
          <a:stretch>
            <a:fillRect/>
          </a:stretch>
        </p:blipFill>
        <p:spPr>
          <a:xfrm>
            <a:off x="200025" y="4514701"/>
            <a:ext cx="2861098" cy="514350"/>
          </a:xfrm>
          <a:prstGeom prst="rect">
            <a:avLst/>
          </a:prstGeom>
          <a:noFill/>
          <a:ln>
            <a:noFill/>
          </a:ln>
        </p:spPr>
      </p:pic>
      <p:sp>
        <p:nvSpPr>
          <p:cNvPr id="723" name="Google Shape;723;p75"/>
          <p:cNvSpPr txBox="1"/>
          <p:nvPr/>
        </p:nvSpPr>
        <p:spPr>
          <a:xfrm>
            <a:off x="3243275" y="4514700"/>
            <a:ext cx="5643900" cy="51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Environmental sound classification using deep learning - Manoj</a:t>
            </a:r>
            <a:r>
              <a:rPr lang="en"/>
              <a:t> </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7" name="Shape 727"/>
        <p:cNvGrpSpPr/>
        <p:nvPr/>
      </p:nvGrpSpPr>
      <p:grpSpPr>
        <a:xfrm>
          <a:off x="0" y="0"/>
          <a:ext cx="0" cy="0"/>
          <a:chOff x="0" y="0"/>
          <a:chExt cx="0" cy="0"/>
        </a:xfrm>
      </p:grpSpPr>
      <p:sp>
        <p:nvSpPr>
          <p:cNvPr id="728" name="Google Shape;728;p76"/>
          <p:cNvSpPr txBox="1"/>
          <p:nvPr>
            <p:ph type="title"/>
          </p:nvPr>
        </p:nvSpPr>
        <p:spPr>
          <a:xfrm>
            <a:off x="311700" y="2735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LSTM Pipeline</a:t>
            </a:r>
            <a:endParaRPr/>
          </a:p>
        </p:txBody>
      </p:sp>
      <p:sp>
        <p:nvSpPr>
          <p:cNvPr id="729" name="Google Shape;729;p76"/>
          <p:cNvSpPr txBox="1"/>
          <p:nvPr>
            <p:ph idx="1" type="body"/>
          </p:nvPr>
        </p:nvSpPr>
        <p:spPr>
          <a:xfrm>
            <a:off x="311700" y="863550"/>
            <a:ext cx="8520600" cy="34164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Char char="●"/>
            </a:pPr>
            <a:r>
              <a:rPr lang="en" sz="1400">
                <a:solidFill>
                  <a:schemeClr val="dk1"/>
                </a:solidFill>
              </a:rPr>
              <a:t>Random clip</a:t>
            </a:r>
            <a:endParaRPr sz="1400">
              <a:solidFill>
                <a:schemeClr val="dk1"/>
              </a:solidFill>
            </a:endParaRPr>
          </a:p>
          <a:p>
            <a:pPr indent="-317500" lvl="0" marL="457200" rtl="0" algn="l">
              <a:spcBef>
                <a:spcPts val="0"/>
              </a:spcBef>
              <a:spcAft>
                <a:spcPts val="0"/>
              </a:spcAft>
              <a:buClr>
                <a:schemeClr val="dk1"/>
              </a:buClr>
              <a:buSzPts val="1400"/>
              <a:buChar char="●"/>
            </a:pPr>
            <a:r>
              <a:rPr lang="en" sz="1400">
                <a:solidFill>
                  <a:schemeClr val="dk1"/>
                </a:solidFill>
              </a:rPr>
              <a:t>Entire image</a:t>
            </a:r>
            <a:endParaRPr sz="1400">
              <a:solidFill>
                <a:schemeClr val="dk1"/>
              </a:solidFill>
            </a:endParaRPr>
          </a:p>
        </p:txBody>
      </p:sp>
      <p:sp>
        <p:nvSpPr>
          <p:cNvPr id="730" name="Google Shape;730;p7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731" name="Google Shape;731;p76"/>
          <p:cNvPicPr preferRelativeResize="0"/>
          <p:nvPr/>
        </p:nvPicPr>
        <p:blipFill>
          <a:blip r:embed="rId3">
            <a:alphaModFix/>
          </a:blip>
          <a:stretch>
            <a:fillRect/>
          </a:stretch>
        </p:blipFill>
        <p:spPr>
          <a:xfrm>
            <a:off x="200025" y="4514701"/>
            <a:ext cx="2861098" cy="514350"/>
          </a:xfrm>
          <a:prstGeom prst="rect">
            <a:avLst/>
          </a:prstGeom>
          <a:noFill/>
          <a:ln>
            <a:noFill/>
          </a:ln>
        </p:spPr>
      </p:pic>
      <p:sp>
        <p:nvSpPr>
          <p:cNvPr id="732" name="Google Shape;732;p76"/>
          <p:cNvSpPr txBox="1"/>
          <p:nvPr/>
        </p:nvSpPr>
        <p:spPr>
          <a:xfrm>
            <a:off x="3243275" y="4514700"/>
            <a:ext cx="5643900" cy="51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Environmental sound classification using deep learning - Manoj</a:t>
            </a:r>
            <a:r>
              <a:rPr lang="en"/>
              <a:t> </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6" name="Shape 736"/>
        <p:cNvGrpSpPr/>
        <p:nvPr/>
      </p:nvGrpSpPr>
      <p:grpSpPr>
        <a:xfrm>
          <a:off x="0" y="0"/>
          <a:ext cx="0" cy="0"/>
          <a:chOff x="0" y="0"/>
          <a:chExt cx="0" cy="0"/>
        </a:xfrm>
      </p:grpSpPr>
      <p:sp>
        <p:nvSpPr>
          <p:cNvPr id="737" name="Google Shape;737;p77"/>
          <p:cNvSpPr txBox="1"/>
          <p:nvPr>
            <p:ph type="title"/>
          </p:nvPr>
        </p:nvSpPr>
        <p:spPr>
          <a:xfrm>
            <a:off x="311700" y="2735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Hybrid model CNN+LSTM Pipeline</a:t>
            </a:r>
            <a:endParaRPr/>
          </a:p>
        </p:txBody>
      </p:sp>
      <p:sp>
        <p:nvSpPr>
          <p:cNvPr id="738" name="Google Shape;738;p77"/>
          <p:cNvSpPr txBox="1"/>
          <p:nvPr>
            <p:ph idx="1" type="body"/>
          </p:nvPr>
        </p:nvSpPr>
        <p:spPr>
          <a:xfrm>
            <a:off x="311700" y="863550"/>
            <a:ext cx="8520600" cy="34164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Char char="●"/>
            </a:pPr>
            <a:r>
              <a:rPr lang="en" sz="1400">
                <a:solidFill>
                  <a:schemeClr val="dk1"/>
                </a:solidFill>
              </a:rPr>
              <a:t>Random clip</a:t>
            </a:r>
            <a:endParaRPr sz="1400">
              <a:solidFill>
                <a:schemeClr val="dk1"/>
              </a:solidFill>
            </a:endParaRPr>
          </a:p>
          <a:p>
            <a:pPr indent="-317500" lvl="0" marL="457200" rtl="0" algn="l">
              <a:spcBef>
                <a:spcPts val="0"/>
              </a:spcBef>
              <a:spcAft>
                <a:spcPts val="0"/>
              </a:spcAft>
              <a:buClr>
                <a:schemeClr val="dk1"/>
              </a:buClr>
              <a:buSzPts val="1400"/>
              <a:buChar char="●"/>
            </a:pPr>
            <a:r>
              <a:rPr lang="en" sz="1400">
                <a:solidFill>
                  <a:schemeClr val="dk1"/>
                </a:solidFill>
              </a:rPr>
              <a:t>Entire image</a:t>
            </a:r>
            <a:endParaRPr sz="1400">
              <a:solidFill>
                <a:schemeClr val="dk1"/>
              </a:solidFill>
            </a:endParaRPr>
          </a:p>
        </p:txBody>
      </p:sp>
      <p:sp>
        <p:nvSpPr>
          <p:cNvPr id="739" name="Google Shape;739;p7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740" name="Google Shape;740;p77"/>
          <p:cNvPicPr preferRelativeResize="0"/>
          <p:nvPr/>
        </p:nvPicPr>
        <p:blipFill>
          <a:blip r:embed="rId3">
            <a:alphaModFix/>
          </a:blip>
          <a:stretch>
            <a:fillRect/>
          </a:stretch>
        </p:blipFill>
        <p:spPr>
          <a:xfrm>
            <a:off x="200025" y="4514701"/>
            <a:ext cx="2861098" cy="514350"/>
          </a:xfrm>
          <a:prstGeom prst="rect">
            <a:avLst/>
          </a:prstGeom>
          <a:noFill/>
          <a:ln>
            <a:noFill/>
          </a:ln>
        </p:spPr>
      </p:pic>
      <p:sp>
        <p:nvSpPr>
          <p:cNvPr id="741" name="Google Shape;741;p77"/>
          <p:cNvSpPr txBox="1"/>
          <p:nvPr/>
        </p:nvSpPr>
        <p:spPr>
          <a:xfrm>
            <a:off x="3243275" y="4514700"/>
            <a:ext cx="5643900" cy="51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Environmental sound classification using deep learning - Manoj</a:t>
            </a:r>
            <a:r>
              <a:rPr lang="en"/>
              <a:t> </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5" name="Shape 745"/>
        <p:cNvGrpSpPr/>
        <p:nvPr/>
      </p:nvGrpSpPr>
      <p:grpSpPr>
        <a:xfrm>
          <a:off x="0" y="0"/>
          <a:ext cx="0" cy="0"/>
          <a:chOff x="0" y="0"/>
          <a:chExt cx="0" cy="0"/>
        </a:xfrm>
      </p:grpSpPr>
      <p:sp>
        <p:nvSpPr>
          <p:cNvPr id="746" name="Google Shape;746;p78"/>
          <p:cNvSpPr txBox="1"/>
          <p:nvPr>
            <p:ph type="title"/>
          </p:nvPr>
        </p:nvSpPr>
        <p:spPr>
          <a:xfrm>
            <a:off x="311700" y="2735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Hybrid model CNN+LSTM</a:t>
            </a:r>
            <a:endParaRPr/>
          </a:p>
        </p:txBody>
      </p:sp>
      <p:sp>
        <p:nvSpPr>
          <p:cNvPr id="747" name="Google Shape;747;p78"/>
          <p:cNvSpPr txBox="1"/>
          <p:nvPr>
            <p:ph idx="1" type="body"/>
          </p:nvPr>
        </p:nvSpPr>
        <p:spPr>
          <a:xfrm>
            <a:off x="311700" y="863550"/>
            <a:ext cx="8520600" cy="34164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Char char="●"/>
            </a:pPr>
            <a:r>
              <a:rPr lang="en" sz="1400">
                <a:solidFill>
                  <a:schemeClr val="dk1"/>
                </a:solidFill>
              </a:rPr>
              <a:t>Random clip</a:t>
            </a:r>
            <a:endParaRPr sz="1400">
              <a:solidFill>
                <a:schemeClr val="dk1"/>
              </a:solidFill>
            </a:endParaRPr>
          </a:p>
          <a:p>
            <a:pPr indent="-317500" lvl="0" marL="457200" rtl="0" algn="l">
              <a:spcBef>
                <a:spcPts val="0"/>
              </a:spcBef>
              <a:spcAft>
                <a:spcPts val="0"/>
              </a:spcAft>
              <a:buClr>
                <a:schemeClr val="dk1"/>
              </a:buClr>
              <a:buSzPts val="1400"/>
              <a:buChar char="●"/>
            </a:pPr>
            <a:r>
              <a:rPr lang="en" sz="1400">
                <a:solidFill>
                  <a:schemeClr val="dk1"/>
                </a:solidFill>
              </a:rPr>
              <a:t>Entire image</a:t>
            </a:r>
            <a:endParaRPr sz="1400">
              <a:solidFill>
                <a:schemeClr val="dk1"/>
              </a:solidFill>
            </a:endParaRPr>
          </a:p>
        </p:txBody>
      </p:sp>
      <p:sp>
        <p:nvSpPr>
          <p:cNvPr id="748" name="Google Shape;748;p7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749" name="Google Shape;749;p78"/>
          <p:cNvPicPr preferRelativeResize="0"/>
          <p:nvPr/>
        </p:nvPicPr>
        <p:blipFill>
          <a:blip r:embed="rId3">
            <a:alphaModFix/>
          </a:blip>
          <a:stretch>
            <a:fillRect/>
          </a:stretch>
        </p:blipFill>
        <p:spPr>
          <a:xfrm>
            <a:off x="200025" y="4514701"/>
            <a:ext cx="2861098" cy="514350"/>
          </a:xfrm>
          <a:prstGeom prst="rect">
            <a:avLst/>
          </a:prstGeom>
          <a:noFill/>
          <a:ln>
            <a:noFill/>
          </a:ln>
        </p:spPr>
      </p:pic>
      <p:sp>
        <p:nvSpPr>
          <p:cNvPr id="750" name="Google Shape;750;p78"/>
          <p:cNvSpPr txBox="1"/>
          <p:nvPr/>
        </p:nvSpPr>
        <p:spPr>
          <a:xfrm>
            <a:off x="3243275" y="4514700"/>
            <a:ext cx="5643900" cy="51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Environmental sound classification using deep learning - Manoj</a:t>
            </a:r>
            <a:r>
              <a:rPr lang="en"/>
              <a:t> </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4" name="Shape 754"/>
        <p:cNvGrpSpPr/>
        <p:nvPr/>
      </p:nvGrpSpPr>
      <p:grpSpPr>
        <a:xfrm>
          <a:off x="0" y="0"/>
          <a:ext cx="0" cy="0"/>
          <a:chOff x="0" y="0"/>
          <a:chExt cx="0" cy="0"/>
        </a:xfrm>
      </p:grpSpPr>
      <p:sp>
        <p:nvSpPr>
          <p:cNvPr id="755" name="Google Shape;755;p79"/>
          <p:cNvSpPr txBox="1"/>
          <p:nvPr>
            <p:ph type="title"/>
          </p:nvPr>
        </p:nvSpPr>
        <p:spPr>
          <a:xfrm>
            <a:off x="311700" y="659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KNN -  Urbansound8k</a:t>
            </a:r>
            <a:endParaRPr/>
          </a:p>
        </p:txBody>
      </p:sp>
      <p:sp>
        <p:nvSpPr>
          <p:cNvPr id="756" name="Google Shape;756;p79"/>
          <p:cNvSpPr txBox="1"/>
          <p:nvPr>
            <p:ph idx="1" type="body"/>
          </p:nvPr>
        </p:nvSpPr>
        <p:spPr>
          <a:xfrm>
            <a:off x="311700" y="599300"/>
            <a:ext cx="8520600" cy="39402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Char char="●"/>
            </a:pPr>
            <a:r>
              <a:t/>
            </a:r>
            <a:endParaRPr sz="1100">
              <a:solidFill>
                <a:schemeClr val="dk1"/>
              </a:solidFill>
            </a:endParaRPr>
          </a:p>
          <a:p>
            <a:pPr indent="0" lvl="0" marL="0" rtl="0" algn="l">
              <a:spcBef>
                <a:spcPts val="1600"/>
              </a:spcBef>
              <a:spcAft>
                <a:spcPts val="1600"/>
              </a:spcAft>
              <a:buNone/>
            </a:pPr>
            <a:r>
              <a:t/>
            </a:r>
            <a:endParaRPr sz="1100">
              <a:solidFill>
                <a:schemeClr val="dk1"/>
              </a:solidFill>
            </a:endParaRPr>
          </a:p>
        </p:txBody>
      </p:sp>
      <p:sp>
        <p:nvSpPr>
          <p:cNvPr id="757" name="Google Shape;757;p7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758" name="Google Shape;758;p79"/>
          <p:cNvPicPr preferRelativeResize="0"/>
          <p:nvPr/>
        </p:nvPicPr>
        <p:blipFill>
          <a:blip r:embed="rId3">
            <a:alphaModFix/>
          </a:blip>
          <a:stretch>
            <a:fillRect/>
          </a:stretch>
        </p:blipFill>
        <p:spPr>
          <a:xfrm>
            <a:off x="200025" y="4635450"/>
            <a:ext cx="2189421" cy="393600"/>
          </a:xfrm>
          <a:prstGeom prst="rect">
            <a:avLst/>
          </a:prstGeom>
          <a:noFill/>
          <a:ln>
            <a:noFill/>
          </a:ln>
        </p:spPr>
      </p:pic>
      <p:sp>
        <p:nvSpPr>
          <p:cNvPr id="759" name="Google Shape;759;p79"/>
          <p:cNvSpPr txBox="1"/>
          <p:nvPr/>
        </p:nvSpPr>
        <p:spPr>
          <a:xfrm>
            <a:off x="2925650" y="4756550"/>
            <a:ext cx="5961600" cy="27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Environmental sound classification using deep learning - Manoj</a:t>
            </a:r>
            <a:r>
              <a:rPr lang="en"/>
              <a:t> </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3" name="Shape 763"/>
        <p:cNvGrpSpPr/>
        <p:nvPr/>
      </p:nvGrpSpPr>
      <p:grpSpPr>
        <a:xfrm>
          <a:off x="0" y="0"/>
          <a:ext cx="0" cy="0"/>
          <a:chOff x="0" y="0"/>
          <a:chExt cx="0" cy="0"/>
        </a:xfrm>
      </p:grpSpPr>
      <p:sp>
        <p:nvSpPr>
          <p:cNvPr id="764" name="Google Shape;764;p80"/>
          <p:cNvSpPr txBox="1"/>
          <p:nvPr>
            <p:ph type="title"/>
          </p:nvPr>
        </p:nvSpPr>
        <p:spPr>
          <a:xfrm>
            <a:off x="311700"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KNN -  Dcase 2018 </a:t>
            </a:r>
            <a:endParaRPr/>
          </a:p>
        </p:txBody>
      </p:sp>
      <p:sp>
        <p:nvSpPr>
          <p:cNvPr id="765" name="Google Shape;765;p80"/>
          <p:cNvSpPr txBox="1"/>
          <p:nvPr>
            <p:ph idx="1" type="body"/>
          </p:nvPr>
        </p:nvSpPr>
        <p:spPr>
          <a:xfrm>
            <a:off x="311700" y="533250"/>
            <a:ext cx="8520600" cy="4025100"/>
          </a:xfrm>
          <a:prstGeom prst="rect">
            <a:avLst/>
          </a:prstGeom>
        </p:spPr>
        <p:txBody>
          <a:bodyPr anchorCtr="0" anchor="t" bIns="91425" lIns="91425" spcFirstLastPara="1" rIns="91425" wrap="square" tIns="91425">
            <a:noAutofit/>
          </a:bodyPr>
          <a:lstStyle/>
          <a:p>
            <a:pPr indent="-292100" lvl="0" marL="457200" rtl="0" algn="l">
              <a:spcBef>
                <a:spcPts val="0"/>
              </a:spcBef>
              <a:spcAft>
                <a:spcPts val="0"/>
              </a:spcAft>
              <a:buClr>
                <a:schemeClr val="dk1"/>
              </a:buClr>
              <a:buSzPts val="1000"/>
              <a:buChar char="●"/>
            </a:pPr>
            <a:r>
              <a:t/>
            </a:r>
            <a:endParaRPr sz="1000">
              <a:solidFill>
                <a:schemeClr val="dk1"/>
              </a:solidFill>
            </a:endParaRPr>
          </a:p>
          <a:p>
            <a:pPr indent="0" lvl="0" marL="0" rtl="0" algn="l">
              <a:spcBef>
                <a:spcPts val="1600"/>
              </a:spcBef>
              <a:spcAft>
                <a:spcPts val="1600"/>
              </a:spcAft>
              <a:buNone/>
            </a:pPr>
            <a:r>
              <a:t/>
            </a:r>
            <a:endParaRPr sz="1000">
              <a:solidFill>
                <a:schemeClr val="dk1"/>
              </a:solidFill>
            </a:endParaRPr>
          </a:p>
        </p:txBody>
      </p:sp>
      <p:sp>
        <p:nvSpPr>
          <p:cNvPr id="766" name="Google Shape;766;p8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767" name="Google Shape;767;p80"/>
          <p:cNvPicPr preferRelativeResize="0"/>
          <p:nvPr/>
        </p:nvPicPr>
        <p:blipFill>
          <a:blip r:embed="rId3">
            <a:alphaModFix/>
          </a:blip>
          <a:stretch>
            <a:fillRect/>
          </a:stretch>
        </p:blipFill>
        <p:spPr>
          <a:xfrm>
            <a:off x="200025" y="4635450"/>
            <a:ext cx="2189421" cy="393600"/>
          </a:xfrm>
          <a:prstGeom prst="rect">
            <a:avLst/>
          </a:prstGeom>
          <a:noFill/>
          <a:ln>
            <a:noFill/>
          </a:ln>
        </p:spPr>
      </p:pic>
      <p:sp>
        <p:nvSpPr>
          <p:cNvPr id="768" name="Google Shape;768;p80"/>
          <p:cNvSpPr txBox="1"/>
          <p:nvPr/>
        </p:nvSpPr>
        <p:spPr>
          <a:xfrm>
            <a:off x="2557600" y="4635300"/>
            <a:ext cx="63297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Environmental sound classification using deep learning - Manoj</a:t>
            </a:r>
            <a:r>
              <a:rPr lang="en"/>
              <a:t> </a:t>
            </a:r>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2" name="Shape 772"/>
        <p:cNvGrpSpPr/>
        <p:nvPr/>
      </p:nvGrpSpPr>
      <p:grpSpPr>
        <a:xfrm>
          <a:off x="0" y="0"/>
          <a:ext cx="0" cy="0"/>
          <a:chOff x="0" y="0"/>
          <a:chExt cx="0" cy="0"/>
        </a:xfrm>
      </p:grpSpPr>
      <p:sp>
        <p:nvSpPr>
          <p:cNvPr id="773" name="Google Shape;773;p81"/>
          <p:cNvSpPr txBox="1"/>
          <p:nvPr>
            <p:ph type="title"/>
          </p:nvPr>
        </p:nvSpPr>
        <p:spPr>
          <a:xfrm>
            <a:off x="311700" y="0"/>
            <a:ext cx="8520600" cy="43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300"/>
              <a:t>SVM - Urbansound8K</a:t>
            </a:r>
            <a:endParaRPr sz="2300"/>
          </a:p>
        </p:txBody>
      </p:sp>
      <p:sp>
        <p:nvSpPr>
          <p:cNvPr id="774" name="Google Shape;774;p81"/>
          <p:cNvSpPr txBox="1"/>
          <p:nvPr>
            <p:ph idx="1" type="body"/>
          </p:nvPr>
        </p:nvSpPr>
        <p:spPr>
          <a:xfrm>
            <a:off x="311700" y="434100"/>
            <a:ext cx="8520600" cy="40677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Char char="●"/>
            </a:pPr>
            <a:r>
              <a:rPr lang="en" sz="1100">
                <a:solidFill>
                  <a:schemeClr val="dk1"/>
                </a:solidFill>
              </a:rPr>
              <a:t>MFCC as the extracted features of each audio using librosa library.</a:t>
            </a:r>
            <a:endParaRPr sz="1100">
              <a:solidFill>
                <a:schemeClr val="dk1"/>
              </a:solidFill>
            </a:endParaRPr>
          </a:p>
          <a:p>
            <a:pPr indent="-298450" lvl="0" marL="457200" rtl="0" algn="l">
              <a:spcBef>
                <a:spcPts val="0"/>
              </a:spcBef>
              <a:spcAft>
                <a:spcPts val="0"/>
              </a:spcAft>
              <a:buClr>
                <a:schemeClr val="dk1"/>
              </a:buClr>
              <a:buSzPts val="1100"/>
              <a:buChar char="●"/>
            </a:pPr>
            <a:r>
              <a:t/>
            </a:r>
            <a:endParaRPr sz="1100">
              <a:solidFill>
                <a:schemeClr val="dk1"/>
              </a:solidFill>
            </a:endParaRPr>
          </a:p>
        </p:txBody>
      </p:sp>
      <p:sp>
        <p:nvSpPr>
          <p:cNvPr id="775" name="Google Shape;775;p8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776" name="Google Shape;776;p81"/>
          <p:cNvPicPr preferRelativeResize="0"/>
          <p:nvPr/>
        </p:nvPicPr>
        <p:blipFill>
          <a:blip r:embed="rId3">
            <a:alphaModFix/>
          </a:blip>
          <a:stretch>
            <a:fillRect/>
          </a:stretch>
        </p:blipFill>
        <p:spPr>
          <a:xfrm>
            <a:off x="200025" y="4635450"/>
            <a:ext cx="2189421" cy="393600"/>
          </a:xfrm>
          <a:prstGeom prst="rect">
            <a:avLst/>
          </a:prstGeom>
          <a:noFill/>
          <a:ln>
            <a:noFill/>
          </a:ln>
        </p:spPr>
      </p:pic>
      <p:sp>
        <p:nvSpPr>
          <p:cNvPr id="777" name="Google Shape;777;p81"/>
          <p:cNvSpPr txBox="1"/>
          <p:nvPr/>
        </p:nvSpPr>
        <p:spPr>
          <a:xfrm>
            <a:off x="2661400" y="4663225"/>
            <a:ext cx="6225900" cy="36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Environmental sound classification using deep learning - Manoj</a:t>
            </a:r>
            <a:r>
              <a:rPr lang="en"/>
              <a:t>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13" name="Google Shape;113;p19"/>
          <p:cNvPicPr preferRelativeResize="0"/>
          <p:nvPr/>
        </p:nvPicPr>
        <p:blipFill>
          <a:blip r:embed="rId3">
            <a:alphaModFix/>
          </a:blip>
          <a:stretch>
            <a:fillRect/>
          </a:stretch>
        </p:blipFill>
        <p:spPr>
          <a:xfrm>
            <a:off x="1780900" y="1378738"/>
            <a:ext cx="5096500" cy="2386025"/>
          </a:xfrm>
          <a:prstGeom prst="rect">
            <a:avLst/>
          </a:prstGeom>
          <a:noFill/>
          <a:ln>
            <a:noFill/>
          </a:ln>
        </p:spPr>
      </p:pic>
      <p:sp>
        <p:nvSpPr>
          <p:cNvPr id="114" name="Google Shape;114;p19"/>
          <p:cNvSpPr txBox="1"/>
          <p:nvPr/>
        </p:nvSpPr>
        <p:spPr>
          <a:xfrm>
            <a:off x="1940200" y="764338"/>
            <a:ext cx="4686300" cy="61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Table 1. Class-wise accuracy of four models with four-layer CNN evaluated on UrbanSound8K</a:t>
            </a:r>
            <a:endParaRPr/>
          </a:p>
        </p:txBody>
      </p:sp>
      <p:sp>
        <p:nvSpPr>
          <p:cNvPr id="115" name="Google Shape;115;p19"/>
          <p:cNvSpPr txBox="1"/>
          <p:nvPr/>
        </p:nvSpPr>
        <p:spPr>
          <a:xfrm>
            <a:off x="311700" y="307150"/>
            <a:ext cx="3204300" cy="45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t>Courtesy</a:t>
            </a:r>
            <a:r>
              <a:rPr lang="en" sz="600"/>
              <a:t>:Environment Sound Classification Using a Two-Stream CNN Based on Decision-Level Fusion. Yu Su 1,2,* , Ke Zhang 1, Jingyu Wang 1 and Kurosh Madani 2</a:t>
            </a:r>
            <a:endParaRPr sz="600"/>
          </a:p>
          <a:p>
            <a:pPr indent="0" lvl="0" marL="0" rtl="0" algn="l">
              <a:spcBef>
                <a:spcPts val="0"/>
              </a:spcBef>
              <a:spcAft>
                <a:spcPts val="0"/>
              </a:spcAft>
              <a:buNone/>
            </a:pPr>
            <a:r>
              <a:t/>
            </a:r>
            <a:endParaRPr sz="600"/>
          </a:p>
          <a:p>
            <a:pPr indent="0" lvl="0" marL="0" rtl="0" algn="l">
              <a:spcBef>
                <a:spcPts val="0"/>
              </a:spcBef>
              <a:spcAft>
                <a:spcPts val="0"/>
              </a:spcAft>
              <a:buNone/>
            </a:pPr>
            <a:r>
              <a:t/>
            </a:r>
            <a:endParaRPr/>
          </a:p>
        </p:txBody>
      </p:sp>
      <p:pic>
        <p:nvPicPr>
          <p:cNvPr id="116" name="Google Shape;116;p19"/>
          <p:cNvPicPr preferRelativeResize="0"/>
          <p:nvPr/>
        </p:nvPicPr>
        <p:blipFill>
          <a:blip r:embed="rId4">
            <a:alphaModFix/>
          </a:blip>
          <a:stretch>
            <a:fillRect/>
          </a:stretch>
        </p:blipFill>
        <p:spPr>
          <a:xfrm>
            <a:off x="200025" y="4514701"/>
            <a:ext cx="2861098" cy="514350"/>
          </a:xfrm>
          <a:prstGeom prst="rect">
            <a:avLst/>
          </a:prstGeom>
          <a:noFill/>
          <a:ln>
            <a:noFill/>
          </a:ln>
        </p:spPr>
      </p:pic>
      <p:sp>
        <p:nvSpPr>
          <p:cNvPr id="117" name="Google Shape;117;p19"/>
          <p:cNvSpPr txBox="1"/>
          <p:nvPr/>
        </p:nvSpPr>
        <p:spPr>
          <a:xfrm>
            <a:off x="3243275" y="4514700"/>
            <a:ext cx="5643900" cy="51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Environmental sound classification using deep learning - Manoj</a:t>
            </a:r>
            <a:r>
              <a:rPr lang="en"/>
              <a:t> </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1" name="Shape 781"/>
        <p:cNvGrpSpPr/>
        <p:nvPr/>
      </p:nvGrpSpPr>
      <p:grpSpPr>
        <a:xfrm>
          <a:off x="0" y="0"/>
          <a:ext cx="0" cy="0"/>
          <a:chOff x="0" y="0"/>
          <a:chExt cx="0" cy="0"/>
        </a:xfrm>
      </p:grpSpPr>
      <p:sp>
        <p:nvSpPr>
          <p:cNvPr id="782" name="Google Shape;782;p82"/>
          <p:cNvSpPr txBox="1"/>
          <p:nvPr>
            <p:ph type="title"/>
          </p:nvPr>
        </p:nvSpPr>
        <p:spPr>
          <a:xfrm>
            <a:off x="311700" y="0"/>
            <a:ext cx="8520600" cy="43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300"/>
              <a:t>SVM - DCASE -2018</a:t>
            </a:r>
            <a:endParaRPr sz="2300"/>
          </a:p>
        </p:txBody>
      </p:sp>
      <p:sp>
        <p:nvSpPr>
          <p:cNvPr id="783" name="Google Shape;783;p82"/>
          <p:cNvSpPr txBox="1"/>
          <p:nvPr>
            <p:ph idx="1" type="body"/>
          </p:nvPr>
        </p:nvSpPr>
        <p:spPr>
          <a:xfrm>
            <a:off x="311700" y="434100"/>
            <a:ext cx="8520600" cy="40677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Char char="●"/>
            </a:pPr>
            <a:r>
              <a:t/>
            </a:r>
            <a:endParaRPr sz="1100">
              <a:solidFill>
                <a:schemeClr val="dk1"/>
              </a:solidFill>
            </a:endParaRPr>
          </a:p>
        </p:txBody>
      </p:sp>
      <p:sp>
        <p:nvSpPr>
          <p:cNvPr id="784" name="Google Shape;784;p8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785" name="Google Shape;785;p82"/>
          <p:cNvPicPr preferRelativeResize="0"/>
          <p:nvPr/>
        </p:nvPicPr>
        <p:blipFill>
          <a:blip r:embed="rId3">
            <a:alphaModFix/>
          </a:blip>
          <a:stretch>
            <a:fillRect/>
          </a:stretch>
        </p:blipFill>
        <p:spPr>
          <a:xfrm>
            <a:off x="200025" y="4635450"/>
            <a:ext cx="2189421" cy="393600"/>
          </a:xfrm>
          <a:prstGeom prst="rect">
            <a:avLst/>
          </a:prstGeom>
          <a:noFill/>
          <a:ln>
            <a:noFill/>
          </a:ln>
        </p:spPr>
      </p:pic>
      <p:sp>
        <p:nvSpPr>
          <p:cNvPr id="786" name="Google Shape;786;p82"/>
          <p:cNvSpPr txBox="1"/>
          <p:nvPr/>
        </p:nvSpPr>
        <p:spPr>
          <a:xfrm>
            <a:off x="2661400" y="4663225"/>
            <a:ext cx="6225900" cy="36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Environmental sound classification using deep learning - Manoj</a:t>
            </a:r>
            <a:r>
              <a:rPr lang="en"/>
              <a:t> </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0" name="Shape 790"/>
        <p:cNvGrpSpPr/>
        <p:nvPr/>
      </p:nvGrpSpPr>
      <p:grpSpPr>
        <a:xfrm>
          <a:off x="0" y="0"/>
          <a:ext cx="0" cy="0"/>
          <a:chOff x="0" y="0"/>
          <a:chExt cx="0" cy="0"/>
        </a:xfrm>
      </p:grpSpPr>
      <p:sp>
        <p:nvSpPr>
          <p:cNvPr id="791" name="Google Shape;791;p83"/>
          <p:cNvSpPr txBox="1"/>
          <p:nvPr>
            <p:ph type="title"/>
          </p:nvPr>
        </p:nvSpPr>
        <p:spPr>
          <a:xfrm>
            <a:off x="311700" y="-47200"/>
            <a:ext cx="8520600" cy="43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300"/>
              <a:t>Random forest - Urbansound8K</a:t>
            </a:r>
            <a:endParaRPr sz="2300"/>
          </a:p>
        </p:txBody>
      </p:sp>
      <p:sp>
        <p:nvSpPr>
          <p:cNvPr id="792" name="Google Shape;792;p83"/>
          <p:cNvSpPr txBox="1"/>
          <p:nvPr>
            <p:ph idx="1" type="body"/>
          </p:nvPr>
        </p:nvSpPr>
        <p:spPr>
          <a:xfrm>
            <a:off x="311700" y="320850"/>
            <a:ext cx="8520600" cy="8778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Clr>
                <a:schemeClr val="dk1"/>
              </a:buClr>
              <a:buSzPts val="1300"/>
              <a:buChar char="●"/>
            </a:pPr>
            <a:r>
              <a:rPr lang="en" sz="1300">
                <a:solidFill>
                  <a:schemeClr val="dk1"/>
                </a:solidFill>
              </a:rPr>
              <a:t>Optimized parameter</a:t>
            </a:r>
            <a:endParaRPr sz="1300">
              <a:solidFill>
                <a:schemeClr val="dk1"/>
              </a:solidFill>
            </a:endParaRPr>
          </a:p>
        </p:txBody>
      </p:sp>
      <p:sp>
        <p:nvSpPr>
          <p:cNvPr id="793" name="Google Shape;793;p8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794" name="Google Shape;794;p83"/>
          <p:cNvPicPr preferRelativeResize="0"/>
          <p:nvPr/>
        </p:nvPicPr>
        <p:blipFill>
          <a:blip r:embed="rId3">
            <a:alphaModFix/>
          </a:blip>
          <a:stretch>
            <a:fillRect/>
          </a:stretch>
        </p:blipFill>
        <p:spPr>
          <a:xfrm>
            <a:off x="200025" y="4710425"/>
            <a:ext cx="1772426" cy="318625"/>
          </a:xfrm>
          <a:prstGeom prst="rect">
            <a:avLst/>
          </a:prstGeom>
          <a:noFill/>
          <a:ln>
            <a:noFill/>
          </a:ln>
        </p:spPr>
      </p:pic>
      <p:sp>
        <p:nvSpPr>
          <p:cNvPr id="795" name="Google Shape;795;p83"/>
          <p:cNvSpPr txBox="1"/>
          <p:nvPr/>
        </p:nvSpPr>
        <p:spPr>
          <a:xfrm>
            <a:off x="2387725" y="4663225"/>
            <a:ext cx="6499500" cy="36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Environmental sound classification using deep learning - Manoj</a:t>
            </a:r>
            <a:r>
              <a:rPr lang="en"/>
              <a:t> </a:t>
            </a:r>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9" name="Shape 799"/>
        <p:cNvGrpSpPr/>
        <p:nvPr/>
      </p:nvGrpSpPr>
      <p:grpSpPr>
        <a:xfrm>
          <a:off x="0" y="0"/>
          <a:ext cx="0" cy="0"/>
          <a:chOff x="0" y="0"/>
          <a:chExt cx="0" cy="0"/>
        </a:xfrm>
      </p:grpSpPr>
      <p:sp>
        <p:nvSpPr>
          <p:cNvPr id="800" name="Google Shape;800;p84"/>
          <p:cNvSpPr txBox="1"/>
          <p:nvPr>
            <p:ph type="title"/>
          </p:nvPr>
        </p:nvSpPr>
        <p:spPr>
          <a:xfrm>
            <a:off x="311700" y="-47200"/>
            <a:ext cx="8520600" cy="43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300"/>
              <a:t>Random forest - DCASE2018</a:t>
            </a:r>
            <a:endParaRPr sz="2300"/>
          </a:p>
        </p:txBody>
      </p:sp>
      <p:sp>
        <p:nvSpPr>
          <p:cNvPr id="801" name="Google Shape;801;p84"/>
          <p:cNvSpPr txBox="1"/>
          <p:nvPr>
            <p:ph idx="1" type="body"/>
          </p:nvPr>
        </p:nvSpPr>
        <p:spPr>
          <a:xfrm>
            <a:off x="311700" y="320850"/>
            <a:ext cx="8520600" cy="8778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Clr>
                <a:schemeClr val="dk1"/>
              </a:buClr>
              <a:buSzPts val="1300"/>
              <a:buChar char="●"/>
            </a:pPr>
            <a:r>
              <a:rPr lang="en" sz="1300">
                <a:solidFill>
                  <a:schemeClr val="dk1"/>
                </a:solidFill>
              </a:rPr>
              <a:t>Optimized parameter</a:t>
            </a:r>
            <a:endParaRPr sz="1300">
              <a:solidFill>
                <a:schemeClr val="dk1"/>
              </a:solidFill>
            </a:endParaRPr>
          </a:p>
        </p:txBody>
      </p:sp>
      <p:sp>
        <p:nvSpPr>
          <p:cNvPr id="802" name="Google Shape;802;p8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803" name="Google Shape;803;p84"/>
          <p:cNvPicPr preferRelativeResize="0"/>
          <p:nvPr/>
        </p:nvPicPr>
        <p:blipFill>
          <a:blip r:embed="rId3">
            <a:alphaModFix/>
          </a:blip>
          <a:stretch>
            <a:fillRect/>
          </a:stretch>
        </p:blipFill>
        <p:spPr>
          <a:xfrm>
            <a:off x="200025" y="4710425"/>
            <a:ext cx="1772426" cy="318625"/>
          </a:xfrm>
          <a:prstGeom prst="rect">
            <a:avLst/>
          </a:prstGeom>
          <a:noFill/>
          <a:ln>
            <a:noFill/>
          </a:ln>
        </p:spPr>
      </p:pic>
      <p:sp>
        <p:nvSpPr>
          <p:cNvPr id="804" name="Google Shape;804;p84"/>
          <p:cNvSpPr txBox="1"/>
          <p:nvPr/>
        </p:nvSpPr>
        <p:spPr>
          <a:xfrm>
            <a:off x="2387725" y="4663225"/>
            <a:ext cx="6499500" cy="36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Environmental sound classification using deep learning - Manoj</a:t>
            </a:r>
            <a:r>
              <a:rPr lang="en"/>
              <a:t> </a:t>
            </a:r>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8" name="Shape 808"/>
        <p:cNvGrpSpPr/>
        <p:nvPr/>
      </p:nvGrpSpPr>
      <p:grpSpPr>
        <a:xfrm>
          <a:off x="0" y="0"/>
          <a:ext cx="0" cy="0"/>
          <a:chOff x="0" y="0"/>
          <a:chExt cx="0" cy="0"/>
        </a:xfrm>
      </p:grpSpPr>
      <p:sp>
        <p:nvSpPr>
          <p:cNvPr id="809" name="Google Shape;809;p85"/>
          <p:cNvSpPr txBox="1"/>
          <p:nvPr>
            <p:ph type="title"/>
          </p:nvPr>
        </p:nvSpPr>
        <p:spPr>
          <a:xfrm>
            <a:off x="311700" y="-47200"/>
            <a:ext cx="8520600" cy="43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300"/>
              <a:t>Gradient boosting - Urbansound8K</a:t>
            </a:r>
            <a:endParaRPr sz="2300"/>
          </a:p>
        </p:txBody>
      </p:sp>
      <p:sp>
        <p:nvSpPr>
          <p:cNvPr id="810" name="Google Shape;810;p85"/>
          <p:cNvSpPr txBox="1"/>
          <p:nvPr>
            <p:ph idx="1" type="body"/>
          </p:nvPr>
        </p:nvSpPr>
        <p:spPr>
          <a:xfrm>
            <a:off x="311700" y="320850"/>
            <a:ext cx="8520600" cy="8778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Clr>
                <a:schemeClr val="dk1"/>
              </a:buClr>
              <a:buSzPts val="1300"/>
              <a:buChar char="●"/>
            </a:pPr>
            <a:r>
              <a:rPr lang="en" sz="1300">
                <a:solidFill>
                  <a:schemeClr val="dk1"/>
                </a:solidFill>
              </a:rPr>
              <a:t>Parameter</a:t>
            </a:r>
            <a:endParaRPr sz="1300">
              <a:solidFill>
                <a:schemeClr val="dk1"/>
              </a:solidFill>
            </a:endParaRPr>
          </a:p>
        </p:txBody>
      </p:sp>
      <p:sp>
        <p:nvSpPr>
          <p:cNvPr id="811" name="Google Shape;811;p8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812" name="Google Shape;812;p85"/>
          <p:cNvPicPr preferRelativeResize="0"/>
          <p:nvPr/>
        </p:nvPicPr>
        <p:blipFill>
          <a:blip r:embed="rId3">
            <a:alphaModFix/>
          </a:blip>
          <a:stretch>
            <a:fillRect/>
          </a:stretch>
        </p:blipFill>
        <p:spPr>
          <a:xfrm>
            <a:off x="200025" y="4710425"/>
            <a:ext cx="1772426" cy="318625"/>
          </a:xfrm>
          <a:prstGeom prst="rect">
            <a:avLst/>
          </a:prstGeom>
          <a:noFill/>
          <a:ln>
            <a:noFill/>
          </a:ln>
        </p:spPr>
      </p:pic>
      <p:sp>
        <p:nvSpPr>
          <p:cNvPr id="813" name="Google Shape;813;p85"/>
          <p:cNvSpPr txBox="1"/>
          <p:nvPr/>
        </p:nvSpPr>
        <p:spPr>
          <a:xfrm>
            <a:off x="2387725" y="4663225"/>
            <a:ext cx="6499500" cy="36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Environmental sound classification using deep learning - Manoj</a:t>
            </a:r>
            <a:r>
              <a:rPr lang="en"/>
              <a:t> </a:t>
            </a:r>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7" name="Shape 817"/>
        <p:cNvGrpSpPr/>
        <p:nvPr/>
      </p:nvGrpSpPr>
      <p:grpSpPr>
        <a:xfrm>
          <a:off x="0" y="0"/>
          <a:ext cx="0" cy="0"/>
          <a:chOff x="0" y="0"/>
          <a:chExt cx="0" cy="0"/>
        </a:xfrm>
      </p:grpSpPr>
      <p:sp>
        <p:nvSpPr>
          <p:cNvPr id="818" name="Google Shape;818;p86"/>
          <p:cNvSpPr txBox="1"/>
          <p:nvPr>
            <p:ph type="title"/>
          </p:nvPr>
        </p:nvSpPr>
        <p:spPr>
          <a:xfrm>
            <a:off x="311700" y="-47200"/>
            <a:ext cx="8520600" cy="43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300"/>
              <a:t>Gradient boosting - DCASE2018</a:t>
            </a:r>
            <a:endParaRPr sz="2300"/>
          </a:p>
        </p:txBody>
      </p:sp>
      <p:sp>
        <p:nvSpPr>
          <p:cNvPr id="819" name="Google Shape;819;p86"/>
          <p:cNvSpPr txBox="1"/>
          <p:nvPr>
            <p:ph idx="1" type="body"/>
          </p:nvPr>
        </p:nvSpPr>
        <p:spPr>
          <a:xfrm>
            <a:off x="311700" y="320850"/>
            <a:ext cx="8520600" cy="8778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Clr>
                <a:schemeClr val="dk1"/>
              </a:buClr>
              <a:buSzPts val="1300"/>
              <a:buChar char="●"/>
            </a:pPr>
            <a:r>
              <a:rPr lang="en" sz="1300">
                <a:solidFill>
                  <a:schemeClr val="dk1"/>
                </a:solidFill>
              </a:rPr>
              <a:t>Parameter</a:t>
            </a:r>
            <a:endParaRPr sz="1300">
              <a:solidFill>
                <a:schemeClr val="dk1"/>
              </a:solidFill>
            </a:endParaRPr>
          </a:p>
        </p:txBody>
      </p:sp>
      <p:sp>
        <p:nvSpPr>
          <p:cNvPr id="820" name="Google Shape;820;p8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821" name="Google Shape;821;p86"/>
          <p:cNvPicPr preferRelativeResize="0"/>
          <p:nvPr/>
        </p:nvPicPr>
        <p:blipFill>
          <a:blip r:embed="rId3">
            <a:alphaModFix/>
          </a:blip>
          <a:stretch>
            <a:fillRect/>
          </a:stretch>
        </p:blipFill>
        <p:spPr>
          <a:xfrm>
            <a:off x="200025" y="4710425"/>
            <a:ext cx="1772426" cy="318625"/>
          </a:xfrm>
          <a:prstGeom prst="rect">
            <a:avLst/>
          </a:prstGeom>
          <a:noFill/>
          <a:ln>
            <a:noFill/>
          </a:ln>
        </p:spPr>
      </p:pic>
      <p:sp>
        <p:nvSpPr>
          <p:cNvPr id="822" name="Google Shape;822;p86"/>
          <p:cNvSpPr txBox="1"/>
          <p:nvPr/>
        </p:nvSpPr>
        <p:spPr>
          <a:xfrm>
            <a:off x="2387725" y="4663225"/>
            <a:ext cx="6499500" cy="36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Environmental sound classification using deep learning - Manoj</a:t>
            </a:r>
            <a:r>
              <a:rPr lang="en"/>
              <a:t> </a:t>
            </a:r>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6" name="Shape 826"/>
        <p:cNvGrpSpPr/>
        <p:nvPr/>
      </p:nvGrpSpPr>
      <p:grpSpPr>
        <a:xfrm>
          <a:off x="0" y="0"/>
          <a:ext cx="0" cy="0"/>
          <a:chOff x="0" y="0"/>
          <a:chExt cx="0" cy="0"/>
        </a:xfrm>
      </p:grpSpPr>
      <p:sp>
        <p:nvSpPr>
          <p:cNvPr id="827" name="Google Shape;827;p87"/>
          <p:cNvSpPr txBox="1"/>
          <p:nvPr>
            <p:ph type="title"/>
          </p:nvPr>
        </p:nvSpPr>
        <p:spPr>
          <a:xfrm>
            <a:off x="311700" y="0"/>
            <a:ext cx="4260300" cy="802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300"/>
              <a:t>XG boosting - Urbansound8K</a:t>
            </a:r>
            <a:endParaRPr sz="2300"/>
          </a:p>
        </p:txBody>
      </p:sp>
      <p:sp>
        <p:nvSpPr>
          <p:cNvPr id="828" name="Google Shape;828;p8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829" name="Google Shape;829;p87"/>
          <p:cNvPicPr preferRelativeResize="0"/>
          <p:nvPr/>
        </p:nvPicPr>
        <p:blipFill>
          <a:blip r:embed="rId3">
            <a:alphaModFix/>
          </a:blip>
          <a:stretch>
            <a:fillRect/>
          </a:stretch>
        </p:blipFill>
        <p:spPr>
          <a:xfrm>
            <a:off x="200025" y="4712100"/>
            <a:ext cx="1762998" cy="316950"/>
          </a:xfrm>
          <a:prstGeom prst="rect">
            <a:avLst/>
          </a:prstGeom>
          <a:noFill/>
          <a:ln>
            <a:noFill/>
          </a:ln>
        </p:spPr>
      </p:pic>
      <p:sp>
        <p:nvSpPr>
          <p:cNvPr id="830" name="Google Shape;830;p87"/>
          <p:cNvSpPr txBox="1"/>
          <p:nvPr/>
        </p:nvSpPr>
        <p:spPr>
          <a:xfrm>
            <a:off x="2340525" y="4663225"/>
            <a:ext cx="6546900" cy="26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Environmental sound classification using deep learning - Manoj</a:t>
            </a:r>
            <a:r>
              <a:rPr lang="en"/>
              <a:t> </a:t>
            </a:r>
            <a:endParaRPr/>
          </a:p>
        </p:txBody>
      </p:sp>
      <p:sp>
        <p:nvSpPr>
          <p:cNvPr id="831" name="Google Shape;831;p87"/>
          <p:cNvSpPr txBox="1"/>
          <p:nvPr/>
        </p:nvSpPr>
        <p:spPr>
          <a:xfrm>
            <a:off x="757275" y="765900"/>
            <a:ext cx="6484800" cy="30696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Parameters</a:t>
            </a:r>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5" name="Shape 835"/>
        <p:cNvGrpSpPr/>
        <p:nvPr/>
      </p:nvGrpSpPr>
      <p:grpSpPr>
        <a:xfrm>
          <a:off x="0" y="0"/>
          <a:ext cx="0" cy="0"/>
          <a:chOff x="0" y="0"/>
          <a:chExt cx="0" cy="0"/>
        </a:xfrm>
      </p:grpSpPr>
      <p:sp>
        <p:nvSpPr>
          <p:cNvPr id="836" name="Google Shape;836;p88"/>
          <p:cNvSpPr txBox="1"/>
          <p:nvPr>
            <p:ph type="title"/>
          </p:nvPr>
        </p:nvSpPr>
        <p:spPr>
          <a:xfrm>
            <a:off x="311700" y="0"/>
            <a:ext cx="4260300" cy="802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300"/>
              <a:t>XG boosting - DCASE2018</a:t>
            </a:r>
            <a:endParaRPr sz="2300"/>
          </a:p>
        </p:txBody>
      </p:sp>
      <p:sp>
        <p:nvSpPr>
          <p:cNvPr id="837" name="Google Shape;837;p8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838" name="Google Shape;838;p88"/>
          <p:cNvPicPr preferRelativeResize="0"/>
          <p:nvPr/>
        </p:nvPicPr>
        <p:blipFill>
          <a:blip r:embed="rId3">
            <a:alphaModFix/>
          </a:blip>
          <a:stretch>
            <a:fillRect/>
          </a:stretch>
        </p:blipFill>
        <p:spPr>
          <a:xfrm>
            <a:off x="200025" y="4712100"/>
            <a:ext cx="1762998" cy="316950"/>
          </a:xfrm>
          <a:prstGeom prst="rect">
            <a:avLst/>
          </a:prstGeom>
          <a:noFill/>
          <a:ln>
            <a:noFill/>
          </a:ln>
        </p:spPr>
      </p:pic>
      <p:sp>
        <p:nvSpPr>
          <p:cNvPr id="839" name="Google Shape;839;p88"/>
          <p:cNvSpPr txBox="1"/>
          <p:nvPr/>
        </p:nvSpPr>
        <p:spPr>
          <a:xfrm>
            <a:off x="2340525" y="4663225"/>
            <a:ext cx="6546900" cy="26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Environmental sound classification using deep learning - Manoj</a:t>
            </a:r>
            <a:r>
              <a:rPr lang="en"/>
              <a:t> </a:t>
            </a:r>
            <a:endParaRPr/>
          </a:p>
        </p:txBody>
      </p:sp>
      <p:sp>
        <p:nvSpPr>
          <p:cNvPr id="840" name="Google Shape;840;p88"/>
          <p:cNvSpPr txBox="1"/>
          <p:nvPr/>
        </p:nvSpPr>
        <p:spPr>
          <a:xfrm>
            <a:off x="757275" y="765900"/>
            <a:ext cx="6484800" cy="30696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Parameters</a:t>
            </a:r>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4" name="Shape 844"/>
        <p:cNvGrpSpPr/>
        <p:nvPr/>
      </p:nvGrpSpPr>
      <p:grpSpPr>
        <a:xfrm>
          <a:off x="0" y="0"/>
          <a:ext cx="0" cy="0"/>
          <a:chOff x="0" y="0"/>
          <a:chExt cx="0" cy="0"/>
        </a:xfrm>
      </p:grpSpPr>
      <p:sp>
        <p:nvSpPr>
          <p:cNvPr id="845" name="Google Shape;845;p89"/>
          <p:cNvSpPr txBox="1"/>
          <p:nvPr>
            <p:ph type="title"/>
          </p:nvPr>
        </p:nvSpPr>
        <p:spPr>
          <a:xfrm>
            <a:off x="311700" y="2216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Reference</a:t>
            </a:r>
            <a:endParaRPr/>
          </a:p>
        </p:txBody>
      </p:sp>
      <p:sp>
        <p:nvSpPr>
          <p:cNvPr id="846" name="Google Shape;846;p89"/>
          <p:cNvSpPr txBox="1"/>
          <p:nvPr>
            <p:ph idx="1" type="body"/>
          </p:nvPr>
        </p:nvSpPr>
        <p:spPr>
          <a:xfrm>
            <a:off x="311700" y="714450"/>
            <a:ext cx="8520600" cy="380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400">
              <a:solidFill>
                <a:schemeClr val="dk1"/>
              </a:solidFill>
            </a:endParaRPr>
          </a:p>
          <a:p>
            <a:pPr indent="-317500" lvl="0" marL="457200" rtl="0" algn="l">
              <a:spcBef>
                <a:spcPts val="1600"/>
              </a:spcBef>
              <a:spcAft>
                <a:spcPts val="0"/>
              </a:spcAft>
              <a:buClr>
                <a:schemeClr val="dk1"/>
              </a:buClr>
              <a:buSzPts val="1400"/>
              <a:buAutoNum type="arabicPeriod"/>
            </a:pPr>
            <a:r>
              <a:rPr lang="en" sz="1400">
                <a:solidFill>
                  <a:schemeClr val="dk1"/>
                </a:solidFill>
              </a:rPr>
              <a:t>Su, Y., Zhang, K., Wang, J., &amp; Madani, K. (2019). Environment sound classification using a two-stream CNN based on decision-level fusion. Sensors, 19(7), 1733.</a:t>
            </a:r>
            <a:endParaRPr sz="1400">
              <a:solidFill>
                <a:schemeClr val="dk1"/>
              </a:solidFill>
            </a:endParaRPr>
          </a:p>
          <a:p>
            <a:pPr indent="-317500" lvl="0" marL="457200" rtl="0" algn="l">
              <a:spcBef>
                <a:spcPts val="0"/>
              </a:spcBef>
              <a:spcAft>
                <a:spcPts val="0"/>
              </a:spcAft>
              <a:buClr>
                <a:schemeClr val="dk1"/>
              </a:buClr>
              <a:buSzPts val="1400"/>
              <a:buAutoNum type="arabicPeriod"/>
            </a:pPr>
            <a:r>
              <a:rPr lang="en" sz="1400">
                <a:solidFill>
                  <a:schemeClr val="dk1"/>
                </a:solidFill>
              </a:rPr>
              <a:t>Lim, Hyungui, Jeongsoo Park, and Yoonchang Han. "Rare sound event detection using 1D convolutional recurrent neural networks." Proceedings of the Detection and Classification of Acoustic Scenes and Events 2017 Workshop. 2017.</a:t>
            </a:r>
            <a:endParaRPr sz="1400">
              <a:solidFill>
                <a:schemeClr val="dk1"/>
              </a:solidFill>
            </a:endParaRPr>
          </a:p>
          <a:p>
            <a:pPr indent="-317500" lvl="0" marL="457200" rtl="0" algn="l">
              <a:spcBef>
                <a:spcPts val="0"/>
              </a:spcBef>
              <a:spcAft>
                <a:spcPts val="0"/>
              </a:spcAft>
              <a:buClr>
                <a:schemeClr val="dk1"/>
              </a:buClr>
              <a:buSzPts val="1400"/>
              <a:buAutoNum type="arabicPeriod"/>
            </a:pPr>
            <a:r>
              <a:rPr lang="en" sz="1400">
                <a:solidFill>
                  <a:schemeClr val="dk1"/>
                </a:solidFill>
                <a:uFill>
                  <a:noFill/>
                </a:uFill>
                <a:hlinkClick r:id="rId3">
                  <a:extLst>
                    <a:ext uri="{A12FA001-AC4F-418D-AE19-62706E023703}">
                      <ahyp:hlinkClr val="tx"/>
                    </a:ext>
                  </a:extLst>
                </a:hlinkClick>
              </a:rPr>
              <a:t>https://urbansounddataset.weebly.com/urbansound8k.html</a:t>
            </a:r>
            <a:endParaRPr/>
          </a:p>
          <a:p>
            <a:pPr indent="-317500" lvl="0" marL="457200" rtl="0" algn="l">
              <a:spcBef>
                <a:spcPts val="0"/>
              </a:spcBef>
              <a:spcAft>
                <a:spcPts val="0"/>
              </a:spcAft>
              <a:buClr>
                <a:schemeClr val="dk1"/>
              </a:buClr>
              <a:buSzPts val="1400"/>
              <a:buAutoNum type="arabicPeriod"/>
            </a:pPr>
            <a:r>
              <a:rPr lang="en" sz="1400">
                <a:solidFill>
                  <a:srgbClr val="000000"/>
                </a:solidFill>
                <a:uFill>
                  <a:noFill/>
                </a:uFill>
                <a:hlinkClick r:id="rId4">
                  <a:extLst>
                    <a:ext uri="{A12FA001-AC4F-418D-AE19-62706E023703}">
                      <ahyp:hlinkClr val="tx"/>
                    </a:ext>
                  </a:extLst>
                </a:hlinkClick>
              </a:rPr>
              <a:t>http://dcase.community/challenge2018/task-monitoring-domestic-activities</a:t>
            </a:r>
            <a:endParaRPr sz="1400">
              <a:solidFill>
                <a:srgbClr val="000000"/>
              </a:solidFill>
            </a:endParaRPr>
          </a:p>
          <a:p>
            <a:pPr indent="-317500" lvl="0" marL="457200" rtl="0" algn="l">
              <a:spcBef>
                <a:spcPts val="0"/>
              </a:spcBef>
              <a:spcAft>
                <a:spcPts val="0"/>
              </a:spcAft>
              <a:buClr>
                <a:srgbClr val="000000"/>
              </a:buClr>
              <a:buSzPts val="1400"/>
              <a:buAutoNum type="arabicPeriod"/>
            </a:pPr>
            <a:r>
              <a:rPr lang="en" sz="1400">
                <a:solidFill>
                  <a:srgbClr val="000000"/>
                </a:solidFill>
              </a:rPr>
              <a:t>https://github.com/musikalkemist/AudioSignalProcessingForML</a:t>
            </a:r>
            <a:endParaRPr sz="1400">
              <a:solidFill>
                <a:srgbClr val="000000"/>
              </a:solidFill>
            </a:endParaRPr>
          </a:p>
          <a:p>
            <a:pPr indent="0" lvl="0" marL="0" rtl="0" algn="l">
              <a:spcBef>
                <a:spcPts val="1600"/>
              </a:spcBef>
              <a:spcAft>
                <a:spcPts val="1600"/>
              </a:spcAft>
              <a:buNone/>
            </a:pPr>
            <a:r>
              <a:t/>
            </a:r>
            <a:endParaRPr sz="1400">
              <a:solidFill>
                <a:srgbClr val="000000"/>
              </a:solidFill>
            </a:endParaRPr>
          </a:p>
        </p:txBody>
      </p:sp>
      <p:pic>
        <p:nvPicPr>
          <p:cNvPr id="847" name="Google Shape;847;p89"/>
          <p:cNvPicPr preferRelativeResize="0"/>
          <p:nvPr/>
        </p:nvPicPr>
        <p:blipFill>
          <a:blip r:embed="rId5">
            <a:alphaModFix/>
          </a:blip>
          <a:stretch>
            <a:fillRect/>
          </a:stretch>
        </p:blipFill>
        <p:spPr>
          <a:xfrm>
            <a:off x="200025" y="4514701"/>
            <a:ext cx="2861098" cy="514350"/>
          </a:xfrm>
          <a:prstGeom prst="rect">
            <a:avLst/>
          </a:prstGeom>
          <a:noFill/>
          <a:ln>
            <a:noFill/>
          </a:ln>
        </p:spPr>
      </p:pic>
      <p:sp>
        <p:nvSpPr>
          <p:cNvPr id="848" name="Google Shape;848;p89"/>
          <p:cNvSpPr txBox="1"/>
          <p:nvPr/>
        </p:nvSpPr>
        <p:spPr>
          <a:xfrm>
            <a:off x="3243275" y="4514700"/>
            <a:ext cx="5643900" cy="51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Environmental sound classification using deep learning - Manoj</a:t>
            </a:r>
            <a:r>
              <a:rPr lang="en"/>
              <a:t>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23" name="Google Shape;123;p20"/>
          <p:cNvPicPr preferRelativeResize="0"/>
          <p:nvPr/>
        </p:nvPicPr>
        <p:blipFill>
          <a:blip r:embed="rId3">
            <a:alphaModFix/>
          </a:blip>
          <a:stretch>
            <a:fillRect/>
          </a:stretch>
        </p:blipFill>
        <p:spPr>
          <a:xfrm>
            <a:off x="200025" y="4514701"/>
            <a:ext cx="2861098" cy="514350"/>
          </a:xfrm>
          <a:prstGeom prst="rect">
            <a:avLst/>
          </a:prstGeom>
          <a:noFill/>
          <a:ln>
            <a:noFill/>
          </a:ln>
        </p:spPr>
      </p:pic>
      <p:sp>
        <p:nvSpPr>
          <p:cNvPr id="124" name="Google Shape;124;p20"/>
          <p:cNvSpPr txBox="1"/>
          <p:nvPr/>
        </p:nvSpPr>
        <p:spPr>
          <a:xfrm>
            <a:off x="3243275" y="4514700"/>
            <a:ext cx="5643900" cy="51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Environmental sound classification using deep learning - Manoj</a:t>
            </a:r>
            <a:r>
              <a:rPr lang="en"/>
              <a:t> </a:t>
            </a:r>
            <a:endParaRPr/>
          </a:p>
        </p:txBody>
      </p:sp>
      <p:sp>
        <p:nvSpPr>
          <p:cNvPr id="125" name="Google Shape;125;p20"/>
          <p:cNvSpPr txBox="1"/>
          <p:nvPr/>
        </p:nvSpPr>
        <p:spPr>
          <a:xfrm>
            <a:off x="408400" y="181125"/>
            <a:ext cx="25443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t>Sound</a:t>
            </a:r>
            <a:r>
              <a:rPr b="1" lang="en" sz="1800"/>
              <a:t> </a:t>
            </a:r>
            <a:endParaRPr b="1" sz="1800"/>
          </a:p>
        </p:txBody>
      </p:sp>
      <p:pic>
        <p:nvPicPr>
          <p:cNvPr id="126" name="Google Shape;126;p20"/>
          <p:cNvPicPr preferRelativeResize="0"/>
          <p:nvPr/>
        </p:nvPicPr>
        <p:blipFill>
          <a:blip r:embed="rId4">
            <a:alphaModFix/>
          </a:blip>
          <a:stretch>
            <a:fillRect/>
          </a:stretch>
        </p:blipFill>
        <p:spPr>
          <a:xfrm>
            <a:off x="152400" y="1170125"/>
            <a:ext cx="4272426" cy="2808549"/>
          </a:xfrm>
          <a:prstGeom prst="rect">
            <a:avLst/>
          </a:prstGeom>
          <a:noFill/>
          <a:ln>
            <a:noFill/>
          </a:ln>
        </p:spPr>
      </p:pic>
      <p:pic>
        <p:nvPicPr>
          <p:cNvPr id="127" name="Google Shape;127;p20"/>
          <p:cNvPicPr preferRelativeResize="0"/>
          <p:nvPr/>
        </p:nvPicPr>
        <p:blipFill>
          <a:blip r:embed="rId5">
            <a:alphaModFix/>
          </a:blip>
          <a:stretch>
            <a:fillRect/>
          </a:stretch>
        </p:blipFill>
        <p:spPr>
          <a:xfrm>
            <a:off x="4577226" y="1170125"/>
            <a:ext cx="4414374" cy="2888963"/>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33" name="Google Shape;133;p21"/>
          <p:cNvPicPr preferRelativeResize="0"/>
          <p:nvPr/>
        </p:nvPicPr>
        <p:blipFill>
          <a:blip r:embed="rId3">
            <a:alphaModFix/>
          </a:blip>
          <a:stretch>
            <a:fillRect/>
          </a:stretch>
        </p:blipFill>
        <p:spPr>
          <a:xfrm>
            <a:off x="200025" y="4514701"/>
            <a:ext cx="2861098" cy="514350"/>
          </a:xfrm>
          <a:prstGeom prst="rect">
            <a:avLst/>
          </a:prstGeom>
          <a:noFill/>
          <a:ln>
            <a:noFill/>
          </a:ln>
        </p:spPr>
      </p:pic>
      <p:sp>
        <p:nvSpPr>
          <p:cNvPr id="134" name="Google Shape;134;p21"/>
          <p:cNvSpPr txBox="1"/>
          <p:nvPr/>
        </p:nvSpPr>
        <p:spPr>
          <a:xfrm>
            <a:off x="3243275" y="4514700"/>
            <a:ext cx="5643900" cy="51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Environmental sound classification using deep learning - Manoj</a:t>
            </a:r>
            <a:r>
              <a:rPr lang="en"/>
              <a:t> </a:t>
            </a:r>
            <a:endParaRPr/>
          </a:p>
        </p:txBody>
      </p:sp>
      <p:sp>
        <p:nvSpPr>
          <p:cNvPr id="135" name="Google Shape;135;p21"/>
          <p:cNvSpPr txBox="1"/>
          <p:nvPr/>
        </p:nvSpPr>
        <p:spPr>
          <a:xfrm>
            <a:off x="408400" y="181125"/>
            <a:ext cx="25443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t>Acoustic features</a:t>
            </a:r>
            <a:r>
              <a:rPr b="1" lang="en" sz="1800"/>
              <a:t> </a:t>
            </a:r>
            <a:endParaRPr b="1" sz="1800"/>
          </a:p>
        </p:txBody>
      </p:sp>
      <p:sp>
        <p:nvSpPr>
          <p:cNvPr id="136" name="Google Shape;136;p21"/>
          <p:cNvSpPr txBox="1"/>
          <p:nvPr/>
        </p:nvSpPr>
        <p:spPr>
          <a:xfrm>
            <a:off x="408400" y="651200"/>
            <a:ext cx="8019300" cy="331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en"/>
              <a:t>MFCC</a:t>
            </a:r>
            <a:endParaRPr/>
          </a:p>
          <a:p>
            <a:pPr indent="-317500" lvl="0" marL="457200" rtl="0" algn="l">
              <a:spcBef>
                <a:spcPts val="0"/>
              </a:spcBef>
              <a:spcAft>
                <a:spcPts val="0"/>
              </a:spcAft>
              <a:buSzPts val="1400"/>
              <a:buChar char="●"/>
            </a:pPr>
            <a:r>
              <a:rPr lang="en"/>
              <a:t>Mel spectrogram</a:t>
            </a:r>
            <a:endParaRPr/>
          </a:p>
          <a:p>
            <a:pPr indent="0" lvl="0" marL="0" rtl="0" algn="l">
              <a:spcBef>
                <a:spcPts val="0"/>
              </a:spcBef>
              <a:spcAft>
                <a:spcPts val="0"/>
              </a:spcAft>
              <a:buNone/>
            </a:pPr>
            <a:r>
              <a:t/>
            </a:r>
            <a:endParaRPr/>
          </a:p>
        </p:txBody>
      </p:sp>
      <p:pic>
        <p:nvPicPr>
          <p:cNvPr id="137" name="Google Shape;137;p21"/>
          <p:cNvPicPr preferRelativeResize="0"/>
          <p:nvPr/>
        </p:nvPicPr>
        <p:blipFill>
          <a:blip r:embed="rId4">
            <a:alphaModFix/>
          </a:blip>
          <a:stretch>
            <a:fillRect/>
          </a:stretch>
        </p:blipFill>
        <p:spPr>
          <a:xfrm>
            <a:off x="2542625" y="495125"/>
            <a:ext cx="6437951" cy="3167825"/>
          </a:xfrm>
          <a:prstGeom prst="rect">
            <a:avLst/>
          </a:prstGeom>
          <a:noFill/>
          <a:ln>
            <a:noFill/>
          </a:ln>
        </p:spPr>
      </p:pic>
      <p:pic>
        <p:nvPicPr>
          <p:cNvPr id="138" name="Google Shape;138;p21"/>
          <p:cNvPicPr preferRelativeResize="0"/>
          <p:nvPr/>
        </p:nvPicPr>
        <p:blipFill>
          <a:blip r:embed="rId5">
            <a:alphaModFix/>
          </a:blip>
          <a:stretch>
            <a:fillRect/>
          </a:stretch>
        </p:blipFill>
        <p:spPr>
          <a:xfrm>
            <a:off x="680800" y="3324675"/>
            <a:ext cx="4953000" cy="9525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